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2"/>
  </p:notesMasterIdLst>
  <p:handoutMasterIdLst>
    <p:handoutMasterId r:id="rId33"/>
  </p:handoutMasterIdLst>
  <p:sldIdLst>
    <p:sldId id="435" r:id="rId2"/>
    <p:sldId id="433" r:id="rId3"/>
    <p:sldId id="436" r:id="rId4"/>
    <p:sldId id="408" r:id="rId5"/>
    <p:sldId id="257" r:id="rId6"/>
    <p:sldId id="375" r:id="rId7"/>
    <p:sldId id="432" r:id="rId8"/>
    <p:sldId id="409" r:id="rId9"/>
    <p:sldId id="414" r:id="rId10"/>
    <p:sldId id="410" r:id="rId11"/>
    <p:sldId id="395" r:id="rId12"/>
    <p:sldId id="374" r:id="rId13"/>
    <p:sldId id="396" r:id="rId14"/>
    <p:sldId id="353" r:id="rId15"/>
    <p:sldId id="352" r:id="rId16"/>
    <p:sldId id="411" r:id="rId17"/>
    <p:sldId id="397" r:id="rId18"/>
    <p:sldId id="417" r:id="rId19"/>
    <p:sldId id="418" r:id="rId20"/>
    <p:sldId id="420" r:id="rId21"/>
    <p:sldId id="415" r:id="rId22"/>
    <p:sldId id="416" r:id="rId23"/>
    <p:sldId id="434" r:id="rId24"/>
    <p:sldId id="413" r:id="rId25"/>
    <p:sldId id="421" r:id="rId26"/>
    <p:sldId id="422" r:id="rId27"/>
    <p:sldId id="423" r:id="rId28"/>
    <p:sldId id="424" r:id="rId29"/>
    <p:sldId id="425" r:id="rId30"/>
    <p:sldId id="426" r:id="rId3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216" autoAdjust="0"/>
    <p:restoredTop sz="71669" autoAdjust="0"/>
  </p:normalViewPr>
  <p:slideViewPr>
    <p:cSldViewPr snapToGrid="0">
      <p:cViewPr>
        <p:scale>
          <a:sx n="70" d="100"/>
          <a:sy n="70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24.10.16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3.jpeg>
</file>

<file path=ppt/media/image14.jpeg>
</file>

<file path=ppt/media/image15.jpeg>
</file>

<file path=ppt/media/image16.jpe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4.jpeg>
</file>

<file path=ppt/media/image5.jpe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24.10.16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Relationship Id="rId3" Type="http://schemas.openxmlformats.org/officeDocument/2006/relationships/hyperlink" Target="http://supervisord.org/" TargetMode="Externa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Speed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minutes, it's probably 2-3 seconds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 Memory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allocating applications in memory rather than disks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Minimal Footprint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thousands of MBs, it's tens of MBs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Run Many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 literally 100 containers could be run in parallel on a single box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Resilience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you have a crash, you can relaunch immediately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Security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one container gets DDOS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kinda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attack, others won't get effected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Snapshots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union file-systems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http://isagoksu.com/2014/what-is-docker-what-makes-it-different-from-vms/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Aktuell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SCI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Linux ca. 380 System Calls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breit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0240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800" dirty="0" smtClean="0"/>
              <a:t>Im Zentrum von Docker stehen Images und Container:</a:t>
            </a:r>
          </a:p>
          <a:p>
            <a:pPr lvl="1"/>
            <a:r>
              <a:rPr lang="de-DE" sz="1600" b="1" dirty="0" smtClean="0"/>
              <a:t>Image</a:t>
            </a:r>
            <a:r>
              <a:rPr lang="de-DE" sz="1600" dirty="0" smtClean="0"/>
              <a:t> = Ordner/Dateien mit App, </a:t>
            </a:r>
            <a:r>
              <a:rPr lang="de-DE" sz="1600" dirty="0" err="1" smtClean="0"/>
              <a:t>Libs</a:t>
            </a:r>
            <a:r>
              <a:rPr lang="de-DE" sz="1600" dirty="0" smtClean="0"/>
              <a:t> etc. Ein Image basiert i.d.R. auf einem anderen Image und speichert nur das Delta zu diesem Image. Ausnahme: Das Base-Image.</a:t>
            </a:r>
          </a:p>
          <a:p>
            <a:pPr lvl="1"/>
            <a:r>
              <a:rPr lang="de-DE" sz="1600" b="1" dirty="0" smtClean="0"/>
              <a:t>Container</a:t>
            </a:r>
            <a:r>
              <a:rPr lang="de-DE" sz="1600" dirty="0" smtClean="0"/>
              <a:t> = Image-Kette + Laufzeit-Zustand. Ein Container lebt nur so lange, wie der erste Prozess läuft, der darin gestartet wurde. Bei mehreren Prozessen nutzt man i.d.R. </a:t>
            </a:r>
            <a:r>
              <a:rPr lang="de-DE" sz="1600" dirty="0" smtClean="0">
                <a:hlinkClick r:id="rId3"/>
              </a:rPr>
              <a:t>http://supervisord.org</a:t>
            </a:r>
            <a:r>
              <a:rPr lang="de-DE" sz="1600" dirty="0" smtClean="0"/>
              <a:t> als ersten Prozess.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9108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7138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8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24. October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1003134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0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24.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2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4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6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9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1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1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3535664569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0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24. October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hyperlink" Target="https://imagelayers.io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18.emf"/><Relationship Id="rId6" Type="http://schemas.openxmlformats.org/officeDocument/2006/relationships/image" Target="../media/image21.png"/><Relationship Id="rId7" Type="http://schemas.openxmlformats.org/officeDocument/2006/relationships/hyperlink" Target="http://docs.docker.com/engine/introduction/understanding-docker" TargetMode="External"/><Relationship Id="rId1" Type="http://schemas.openxmlformats.org/officeDocument/2006/relationships/vmlDrawing" Target="../drawings/vmlDrawing12.vml"/><Relationship Id="rId2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derwall.com/p/2es5jw/docker-cheat-sheet-with-examples" TargetMode="External"/><Relationship Id="rId3" Type="http://schemas.openxmlformats.org/officeDocument/2006/relationships/hyperlink" Target="https://docs.docker.com/reference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ocs.docker.com/engine/reference/builder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hyperlink" Target="http://serverspec.org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veggiemonk/awesome-docker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2.emf"/><Relationship Id="rId6" Type="http://schemas.openxmlformats.org/officeDocument/2006/relationships/image" Target="../media/image13.jpeg"/><Relationship Id="rId7" Type="http://schemas.openxmlformats.org/officeDocument/2006/relationships/image" Target="../media/image14.jpeg"/><Relationship Id="rId8" Type="http://schemas.openxmlformats.org/officeDocument/2006/relationships/image" Target="../media/image15.jpeg"/><Relationship Id="rId9" Type="http://schemas.openxmlformats.org/officeDocument/2006/relationships/image" Target="../media/image16.jpeg"/><Relationship Id="rId1" Type="http://schemas.openxmlformats.org/officeDocument/2006/relationships/vmlDrawing" Target="../drawings/vmlDrawing10.vml"/><Relationship Id="rId2" Type="http://schemas.openxmlformats.org/officeDocument/2006/relationships/tags" Target="../tags/tag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hyperlink" Target="https://www.opencontainers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oleObject" Target="../embeddings/oleObject11.bin"/><Relationship Id="rId6" Type="http://schemas.openxmlformats.org/officeDocument/2006/relationships/image" Target="../media/image18.emf"/><Relationship Id="rId1" Type="http://schemas.openxmlformats.org/officeDocument/2006/relationships/vmlDrawing" Target="../drawings/vmlDrawing11.vml"/><Relationship Id="rId2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45460" y="5365067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latin typeface="Source Code Pro" charset="0"/>
                <a:ea typeface="Source Code Pro" charset="0"/>
                <a:cs typeface="Source Code Pro" charset="0"/>
              </a:rPr>
              <a:t>Containerization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Visualizing</a:t>
            </a:r>
            <a:r>
              <a:rPr lang="de-DE" dirty="0" smtClean="0"/>
              <a:t> Image </a:t>
            </a:r>
            <a:r>
              <a:rPr lang="de-DE" dirty="0" err="1" smtClean="0"/>
              <a:t>Layers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imagelayers.io 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10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558" y="919971"/>
            <a:ext cx="4439719" cy="5699572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5102678" y="6311766"/>
            <a:ext cx="28023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smtClean="0"/>
              <a:t>Bildquelle: </a:t>
            </a:r>
            <a:r>
              <a:rPr lang="de-DE" sz="1400" dirty="0" smtClean="0">
                <a:hlinkClick r:id="rId3"/>
              </a:rPr>
              <a:t>https</a:t>
            </a:r>
            <a:r>
              <a:rPr lang="de-DE" sz="1400" dirty="0">
                <a:hlinkClick r:id="rId3"/>
              </a:rPr>
              <a:t>://</a:t>
            </a:r>
            <a:r>
              <a:rPr lang="de-DE" sz="1400" dirty="0" smtClean="0">
                <a:hlinkClick r:id="rId3"/>
              </a:rPr>
              <a:t>imagelayers.io</a:t>
            </a:r>
            <a:r>
              <a:rPr lang="de-DE" sz="1400" dirty="0" smtClean="0"/>
              <a:t>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48006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11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</a:t>
            </a:r>
            <a:r>
              <a:rPr lang="de-DE" dirty="0" err="1" smtClean="0"/>
              <a:t>Architecture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2898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0872723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93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Grafik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2663" y="453994"/>
            <a:ext cx="7895004" cy="4275190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12</a:t>
            </a:fld>
            <a:endParaRPr lang="de-DE"/>
          </a:p>
        </p:txBody>
      </p:sp>
      <p:sp>
        <p:nvSpPr>
          <p:cNvPr id="5" name="AutoShape 2" descr="Docker Architecture Diagra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Textfeld 8"/>
          <p:cNvSpPr txBox="1"/>
          <p:nvPr/>
        </p:nvSpPr>
        <p:spPr>
          <a:xfrm>
            <a:off x="8062718" y="2811141"/>
            <a:ext cx="26180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smtClean="0"/>
              <a:t>Public </a:t>
            </a:r>
            <a:r>
              <a:rPr lang="de-DE" sz="1600" dirty="0" err="1" smtClean="0"/>
              <a:t>registries</a:t>
            </a:r>
            <a:r>
              <a:rPr lang="de-DE" sz="1600" dirty="0" smtClean="0"/>
              <a:t> like Docker Hub </a:t>
            </a:r>
            <a:r>
              <a:rPr lang="de-DE" sz="1600" dirty="0" err="1" smtClean="0"/>
              <a:t>or</a:t>
            </a:r>
            <a:r>
              <a:rPr lang="de-DE" sz="1600" dirty="0" smtClean="0"/>
              <a:t> Quay.io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smtClean="0"/>
              <a:t>Private </a:t>
            </a:r>
            <a:r>
              <a:rPr lang="de-DE" sz="1600" dirty="0" err="1" smtClean="0"/>
              <a:t>registries</a:t>
            </a:r>
            <a:r>
              <a:rPr lang="de-DE" sz="1600" dirty="0" smtClean="0"/>
              <a:t> like </a:t>
            </a:r>
            <a:r>
              <a:rPr lang="de-DE" sz="1600" dirty="0" err="1" smtClean="0"/>
              <a:t>Artifactory</a:t>
            </a:r>
            <a:r>
              <a:rPr lang="de-DE" sz="1600" dirty="0" smtClean="0"/>
              <a:t>, Nexus </a:t>
            </a:r>
            <a:r>
              <a:rPr lang="de-DE" sz="1600" dirty="0" err="1" smtClean="0"/>
              <a:t>or</a:t>
            </a:r>
            <a:r>
              <a:rPr lang="de-DE" sz="1600" dirty="0" smtClean="0"/>
              <a:t> Docker Registry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1939551" y="2628357"/>
            <a:ext cx="2618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smtClean="0"/>
              <a:t>Command </a:t>
            </a:r>
            <a:r>
              <a:rPr lang="de-DE" sz="1600" dirty="0" err="1" smtClean="0"/>
              <a:t>line</a:t>
            </a:r>
            <a:r>
              <a:rPr lang="de-DE" sz="1600" dirty="0" smtClean="0"/>
              <a:t> </a:t>
            </a:r>
            <a:r>
              <a:rPr lang="de-DE" sz="1600" dirty="0" err="1" smtClean="0"/>
              <a:t>tool</a:t>
            </a:r>
            <a:r>
              <a:rPr lang="de-DE" sz="1600" dirty="0" smtClean="0"/>
              <a:t> </a:t>
            </a:r>
            <a:r>
              <a:rPr lang="de-DE" sz="1600" dirty="0" err="1" smtClean="0"/>
              <a:t>using</a:t>
            </a:r>
            <a:r>
              <a:rPr lang="de-DE" sz="1600" dirty="0" smtClean="0"/>
              <a:t> socket </a:t>
            </a:r>
            <a:r>
              <a:rPr lang="de-DE" sz="1600" dirty="0" err="1" smtClean="0"/>
              <a:t>connection</a:t>
            </a:r>
            <a:r>
              <a:rPr lang="de-DE" sz="1600" dirty="0" smtClean="0"/>
              <a:t>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docker</a:t>
            </a:r>
            <a:r>
              <a:rPr lang="de-DE" sz="1600" dirty="0" smtClean="0"/>
              <a:t> </a:t>
            </a:r>
            <a:r>
              <a:rPr lang="de-DE" sz="1600" dirty="0" err="1" smtClean="0"/>
              <a:t>daemon</a:t>
            </a:r>
            <a:endParaRPr lang="de-DE" sz="16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err="1" smtClean="0"/>
              <a:t>Any</a:t>
            </a:r>
            <a:r>
              <a:rPr lang="de-DE" sz="1600" dirty="0" smtClean="0"/>
              <a:t> </a:t>
            </a:r>
            <a:r>
              <a:rPr lang="de-DE" sz="1600" dirty="0" err="1" smtClean="0"/>
              <a:t>client</a:t>
            </a:r>
            <a:r>
              <a:rPr lang="de-DE" sz="1600" dirty="0" smtClean="0"/>
              <a:t> </a:t>
            </a:r>
            <a:r>
              <a:rPr lang="de-DE" sz="1600" dirty="0" err="1" smtClean="0"/>
              <a:t>using</a:t>
            </a:r>
            <a:r>
              <a:rPr lang="de-DE" sz="1600" dirty="0"/>
              <a:t> </a:t>
            </a:r>
            <a:r>
              <a:rPr lang="de-DE" sz="1600" dirty="0" err="1" smtClean="0"/>
              <a:t>docker</a:t>
            </a:r>
            <a:r>
              <a:rPr lang="de-DE" sz="1600" dirty="0" smtClean="0"/>
              <a:t> </a:t>
            </a:r>
            <a:r>
              <a:rPr lang="de-DE" sz="1600" dirty="0" err="1" smtClean="0"/>
              <a:t>daemon</a:t>
            </a:r>
            <a:r>
              <a:rPr lang="de-DE" sz="1600" dirty="0" smtClean="0"/>
              <a:t> REST API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418132" y="4561938"/>
            <a:ext cx="39345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The Docker </a:t>
            </a:r>
            <a:r>
              <a:rPr lang="de-DE" sz="1600" dirty="0" err="1" smtClean="0"/>
              <a:t>daemon</a:t>
            </a:r>
            <a:r>
              <a:rPr lang="de-DE" sz="1600" dirty="0" smtClean="0"/>
              <a:t> </a:t>
            </a:r>
            <a:r>
              <a:rPr lang="de-DE" sz="1600" dirty="0" err="1" smtClean="0"/>
              <a:t>is</a:t>
            </a:r>
            <a:r>
              <a:rPr lang="de-DE" sz="1600" dirty="0" smtClean="0"/>
              <a:t> </a:t>
            </a:r>
            <a:r>
              <a:rPr lang="de-DE" sz="1600" dirty="0" err="1" smtClean="0"/>
              <a:t>the</a:t>
            </a:r>
            <a:r>
              <a:rPr lang="de-DE" sz="1600" dirty="0" smtClean="0"/>
              <a:t> </a:t>
            </a:r>
            <a:r>
              <a:rPr lang="de-DE" sz="1600" dirty="0" err="1" smtClean="0"/>
              <a:t>central</a:t>
            </a:r>
            <a:r>
              <a:rPr lang="de-DE" sz="1600" dirty="0" smtClean="0"/>
              <a:t/>
            </a:r>
            <a:br>
              <a:rPr lang="de-DE" sz="1600" dirty="0" smtClean="0"/>
            </a:br>
            <a:r>
              <a:rPr lang="de-DE" sz="1600" dirty="0" err="1" smtClean="0"/>
              <a:t>control</a:t>
            </a:r>
            <a:r>
              <a:rPr lang="de-DE" sz="1600" dirty="0" smtClean="0"/>
              <a:t> plane </a:t>
            </a:r>
            <a:r>
              <a:rPr lang="de-DE" sz="1600" dirty="0" err="1" smtClean="0"/>
              <a:t>of</a:t>
            </a:r>
            <a:r>
              <a:rPr lang="de-DE" sz="1600" dirty="0" smtClean="0"/>
              <a:t> Docker </a:t>
            </a:r>
            <a:r>
              <a:rPr lang="de-DE" sz="1600" dirty="0" err="1" smtClean="0"/>
              <a:t>and</a:t>
            </a:r>
            <a:r>
              <a:rPr lang="de-DE" sz="1600" dirty="0" smtClean="0"/>
              <a:t> </a:t>
            </a:r>
            <a:r>
              <a:rPr lang="de-DE" sz="1600" dirty="0" err="1" smtClean="0"/>
              <a:t>runs</a:t>
            </a:r>
            <a:r>
              <a:rPr lang="de-DE" sz="1600" dirty="0" smtClean="0"/>
              <a:t> </a:t>
            </a:r>
            <a:r>
              <a:rPr lang="de-DE" sz="1600" dirty="0" err="1" smtClean="0"/>
              <a:t>as</a:t>
            </a:r>
            <a:endParaRPr lang="de-DE" sz="1600" dirty="0" smtClean="0"/>
          </a:p>
          <a:p>
            <a:r>
              <a:rPr lang="de-DE" sz="1600" dirty="0" err="1"/>
              <a:t>p</a:t>
            </a:r>
            <a:r>
              <a:rPr lang="de-DE" sz="1600" dirty="0" err="1" smtClean="0"/>
              <a:t>rocess</a:t>
            </a:r>
            <a:r>
              <a:rPr lang="de-DE" sz="1600" dirty="0" smtClean="0"/>
              <a:t> </a:t>
            </a:r>
            <a:r>
              <a:rPr lang="de-DE" sz="1600" dirty="0" err="1" smtClean="0"/>
              <a:t>within</a:t>
            </a:r>
            <a:r>
              <a:rPr lang="de-DE" sz="1600" dirty="0" smtClean="0"/>
              <a:t> </a:t>
            </a:r>
            <a:r>
              <a:rPr lang="de-DE" sz="1600" dirty="0" err="1" smtClean="0"/>
              <a:t>the</a:t>
            </a:r>
            <a:r>
              <a:rPr lang="de-DE" sz="1600" dirty="0" smtClean="0"/>
              <a:t> host </a:t>
            </a:r>
            <a:r>
              <a:rPr lang="de-DE" sz="1600" dirty="0" err="1" smtClean="0"/>
              <a:t>operating</a:t>
            </a:r>
            <a:r>
              <a:rPr lang="de-DE" sz="1600" dirty="0" smtClean="0"/>
              <a:t> </a:t>
            </a:r>
            <a:r>
              <a:rPr lang="de-DE" sz="1600" dirty="0" err="1" smtClean="0"/>
              <a:t>system</a:t>
            </a:r>
            <a:r>
              <a:rPr lang="de-DE" sz="1600" dirty="0" smtClean="0"/>
              <a:t>.</a:t>
            </a:r>
          </a:p>
          <a:p>
            <a:r>
              <a:rPr lang="de-DE" sz="1600" dirty="0" smtClean="0"/>
              <a:t>The Docker </a:t>
            </a:r>
            <a:r>
              <a:rPr lang="de-DE" sz="1600" dirty="0" err="1" smtClean="0"/>
              <a:t>daemon</a:t>
            </a:r>
            <a:r>
              <a:rPr lang="de-DE" sz="1600" dirty="0" smtClean="0"/>
              <a:t> </a:t>
            </a:r>
            <a:r>
              <a:rPr lang="de-DE" sz="1600" dirty="0" err="1" smtClean="0"/>
              <a:t>manages</a:t>
            </a:r>
            <a:r>
              <a:rPr lang="de-DE" sz="1600" dirty="0" smtClean="0"/>
              <a:t> all </a:t>
            </a:r>
            <a:r>
              <a:rPr lang="de-DE" sz="1600" dirty="0" err="1" smtClean="0"/>
              <a:t>local</a:t>
            </a:r>
            <a:r>
              <a:rPr lang="de-DE" sz="1600" dirty="0" smtClean="0"/>
              <a:t> </a:t>
            </a:r>
            <a:r>
              <a:rPr lang="de-DE" sz="1600" dirty="0" err="1" smtClean="0"/>
              <a:t>images</a:t>
            </a:r>
            <a:r>
              <a:rPr lang="de-DE" sz="1600" dirty="0" smtClean="0"/>
              <a:t> </a:t>
            </a:r>
            <a:r>
              <a:rPr lang="de-DE" sz="1600" dirty="0" err="1" smtClean="0"/>
              <a:t>and</a:t>
            </a:r>
            <a:r>
              <a:rPr lang="de-DE" sz="1600" dirty="0" smtClean="0"/>
              <a:t> </a:t>
            </a:r>
            <a:r>
              <a:rPr lang="de-DE" sz="1600" dirty="0" err="1" smtClean="0"/>
              <a:t>containers</a:t>
            </a:r>
            <a:r>
              <a:rPr lang="de-DE" sz="1600" dirty="0" smtClean="0"/>
              <a:t> on </a:t>
            </a:r>
            <a:r>
              <a:rPr lang="de-DE" sz="1600" u="sng" dirty="0" err="1" smtClean="0"/>
              <a:t>one</a:t>
            </a:r>
            <a:r>
              <a:rPr lang="de-DE" sz="1600" dirty="0" smtClean="0"/>
              <a:t> host.</a:t>
            </a:r>
          </a:p>
        </p:txBody>
      </p:sp>
      <p:sp>
        <p:nvSpPr>
          <p:cNvPr id="4" name="Rechteck 3"/>
          <p:cNvSpPr/>
          <p:nvPr/>
        </p:nvSpPr>
        <p:spPr>
          <a:xfrm>
            <a:off x="6096000" y="6389390"/>
            <a:ext cx="65723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/>
              <a:t>Source: </a:t>
            </a:r>
            <a:r>
              <a:rPr lang="de-DE" sz="1400" dirty="0" smtClean="0">
                <a:hlinkClick r:id="rId7"/>
              </a:rPr>
              <a:t>http</a:t>
            </a:r>
            <a:r>
              <a:rPr lang="de-DE" sz="1400" dirty="0">
                <a:hlinkClick r:id="rId7"/>
              </a:rPr>
              <a:t>://</a:t>
            </a:r>
            <a:r>
              <a:rPr lang="de-DE" sz="1400" dirty="0" smtClean="0">
                <a:hlinkClick r:id="rId7"/>
              </a:rPr>
              <a:t>docs.docker.com/engine/introduction/understanding-docker</a:t>
            </a:r>
            <a:r>
              <a:rPr lang="de-DE" sz="1400" dirty="0" smtClean="0"/>
              <a:t>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71914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13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Workflow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219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Workflow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14</a:t>
            </a:fld>
            <a:endParaRPr lang="de-DE"/>
          </a:p>
        </p:txBody>
      </p:sp>
      <p:pic>
        <p:nvPicPr>
          <p:cNvPr id="5" name="Picture 2" descr="http://blog.octo.com/wp-content/uploads/2014/01/docker-stag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036" y="778051"/>
            <a:ext cx="6615226" cy="5328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30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</a:t>
            </a:r>
            <a:r>
              <a:rPr lang="de-DE" dirty="0" err="1"/>
              <a:t>T</a:t>
            </a:r>
            <a:r>
              <a:rPr lang="de-DE" dirty="0" err="1" smtClean="0"/>
              <a:t>ypical</a:t>
            </a:r>
            <a:r>
              <a:rPr lang="de-DE" dirty="0" smtClean="0"/>
              <a:t> </a:t>
            </a:r>
            <a:r>
              <a:rPr lang="de-DE" dirty="0"/>
              <a:t>W</a:t>
            </a:r>
            <a:r>
              <a:rPr lang="de-DE" dirty="0" smtClean="0"/>
              <a:t>orkflow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15</a:t>
            </a:fld>
            <a:endParaRPr lang="de-DE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035383954"/>
              </p:ext>
            </p:extLst>
          </p:nvPr>
        </p:nvGraphicFramePr>
        <p:xfrm>
          <a:off x="508602" y="1731854"/>
          <a:ext cx="11256678" cy="45669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040007"/>
                <a:gridCol w="6216671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Command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Action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images</a:t>
                      </a:r>
                      <a:endParaRPr lang="de-DE" sz="1600" dirty="0" smtClean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Prints all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local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images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run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</a:p>
                    <a:p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–d </a:t>
                      </a:r>
                    </a:p>
                    <a:p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–v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volume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mounts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</a:p>
                    <a:p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-p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&lt;host-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port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&gt;:&lt;container-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port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&gt;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</a:p>
                    <a:p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image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entrypoint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process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 smtClean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 a Docker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Creates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runs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background</a:t>
                      </a:r>
                      <a:endParaRPr lang="de-DE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host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directory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mounted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into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</a:t>
                      </a:r>
                      <a:endParaRPr lang="de-DE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port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forwarding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from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Host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Container</a:t>
                      </a: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entrypoint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process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run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–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ti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image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 /bin/sh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 Docker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open a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shell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within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…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forwarding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of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local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terminal</a:t>
                      </a:r>
                      <a:endParaRPr lang="de-DE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shell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or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„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/bin/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bash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“)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ps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-a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Prints all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containers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without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–a =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only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running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containers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docker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 commit &lt;container&gt; </a:t>
                      </a:r>
                      <a:r>
                        <a:rPr lang="en-US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qaware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/foo</a:t>
                      </a:r>
                      <a:endParaRPr lang="de-DE" sz="14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Store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as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local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kill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</a:p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rm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Terminate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 (send SIGKILL </a:t>
                      </a:r>
                      <a:r>
                        <a:rPr lang="de-DE" sz="1600" dirty="0" err="1" smtClean="0"/>
                        <a:t>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entrypoint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process</a:t>
                      </a:r>
                      <a:r>
                        <a:rPr lang="de-DE" sz="1600" dirty="0" smtClean="0"/>
                        <a:t>)</a:t>
                      </a:r>
                      <a:br>
                        <a:rPr lang="de-DE" sz="1600" dirty="0" smtClean="0"/>
                      </a:br>
                      <a:r>
                        <a:rPr lang="de-DE" sz="1600" dirty="0" smtClean="0"/>
                        <a:t>Remove </a:t>
                      </a:r>
                      <a:r>
                        <a:rPr lang="de-DE" sz="1600" dirty="0" err="1" smtClean="0"/>
                        <a:t>container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rmi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–f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image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Remove </a:t>
                      </a:r>
                      <a:r>
                        <a:rPr lang="de-DE" sz="1600" dirty="0" err="1" smtClean="0"/>
                        <a:t>local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image</a:t>
                      </a:r>
                      <a:endParaRPr lang="de-DE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feld 3"/>
          <p:cNvSpPr txBox="1"/>
          <p:nvPr/>
        </p:nvSpPr>
        <p:spPr>
          <a:xfrm>
            <a:off x="6955779" y="408415"/>
            <a:ext cx="4804421" cy="1077218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Images: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err="1">
                <a:latin typeface="Source Code Pro" panose="020B0509030403020204" pitchFamily="49" charset="0"/>
              </a:rPr>
              <a:t>b</a:t>
            </a:r>
            <a:r>
              <a:rPr lang="de-DE" sz="1600" dirty="0" err="1" smtClean="0">
                <a:latin typeface="Source Code Pro" panose="020B0509030403020204" pitchFamily="49" charset="0"/>
              </a:rPr>
              <a:t>usybox</a:t>
            </a:r>
            <a:r>
              <a:rPr lang="de-DE" sz="1600" dirty="0" smtClean="0">
                <a:latin typeface="Source Code Pro" panose="020B0509030403020204" pitchFamily="49" charset="0"/>
              </a:rPr>
              <a:t>: </a:t>
            </a:r>
            <a:r>
              <a:rPr lang="de-DE" sz="1600" dirty="0" smtClean="0">
                <a:latin typeface="+mj-lt"/>
              </a:rPr>
              <a:t>Mini OS (2MB) </a:t>
            </a:r>
            <a:r>
              <a:rPr lang="de-DE" sz="1600" dirty="0" err="1" smtClean="0">
                <a:latin typeface="+mj-lt"/>
              </a:rPr>
              <a:t>for</a:t>
            </a:r>
            <a:r>
              <a:rPr lang="de-DE" sz="1600" dirty="0" smtClean="0">
                <a:latin typeface="+mj-lt"/>
              </a:rPr>
              <a:t> </a:t>
            </a:r>
            <a:r>
              <a:rPr lang="de-DE" sz="1600" dirty="0" err="1" smtClean="0">
                <a:latin typeface="+mj-lt"/>
              </a:rPr>
              <a:t>testing</a:t>
            </a:r>
            <a:r>
              <a:rPr lang="de-DE" sz="1600" dirty="0" smtClean="0">
                <a:latin typeface="+mj-lt"/>
              </a:rPr>
              <a:t> </a:t>
            </a:r>
            <a:r>
              <a:rPr lang="de-DE" sz="1600" dirty="0" err="1" smtClean="0">
                <a:latin typeface="+mj-lt"/>
              </a:rPr>
              <a:t>purposes</a:t>
            </a:r>
            <a:endParaRPr lang="de-DE" sz="1600" dirty="0" smtClean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smtClean="0">
                <a:latin typeface="Source Code Pro" panose="020B0509030403020204" pitchFamily="49" charset="0"/>
              </a:rPr>
              <a:t>alpine: </a:t>
            </a:r>
            <a:r>
              <a:rPr lang="de-DE" sz="1600" dirty="0" smtClean="0">
                <a:latin typeface="+mj-lt"/>
              </a:rPr>
              <a:t>Mini OS (5MB) </a:t>
            </a:r>
            <a:r>
              <a:rPr lang="de-DE" sz="1600" dirty="0" err="1" smtClean="0">
                <a:latin typeface="+mj-lt"/>
              </a:rPr>
              <a:t>with</a:t>
            </a:r>
            <a:r>
              <a:rPr lang="de-DE" sz="1600" dirty="0" smtClean="0">
                <a:latin typeface="+mj-lt"/>
              </a:rPr>
              <a:t> </a:t>
            </a:r>
            <a:r>
              <a:rPr lang="de-DE" sz="1600" dirty="0" err="1" smtClean="0">
                <a:latin typeface="+mj-lt"/>
              </a:rPr>
              <a:t>package</a:t>
            </a:r>
            <a:r>
              <a:rPr lang="de-DE" sz="1600" dirty="0" smtClean="0">
                <a:latin typeface="+mj-lt"/>
              </a:rPr>
              <a:t> </a:t>
            </a:r>
            <a:r>
              <a:rPr lang="de-DE" sz="1600" dirty="0" err="1" smtClean="0">
                <a:latin typeface="+mj-lt"/>
              </a:rPr>
              <a:t>mgr</a:t>
            </a:r>
            <a:r>
              <a:rPr lang="de-DE" sz="1600" dirty="0" smtClean="0">
                <a:latin typeface="+mj-lt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err="1" smtClean="0">
                <a:latin typeface="Source Code Pro" panose="020B0509030403020204" pitchFamily="49" charset="0"/>
              </a:rPr>
              <a:t>ubuntu</a:t>
            </a:r>
            <a:r>
              <a:rPr lang="de-DE" sz="1600" dirty="0" smtClean="0">
                <a:latin typeface="Source Code Pro" panose="020B0509030403020204" pitchFamily="49" charset="0"/>
              </a:rPr>
              <a:t>: </a:t>
            </a:r>
            <a:r>
              <a:rPr lang="de-DE" sz="1600" dirty="0" smtClean="0">
                <a:latin typeface="+mj-lt"/>
              </a:rPr>
              <a:t>Maxi OS (188MB)</a:t>
            </a:r>
            <a:endParaRPr lang="de-DE" sz="1600" dirty="0">
              <a:latin typeface="+mj-lt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429090" y="6329291"/>
            <a:ext cx="9682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More </a:t>
            </a:r>
            <a:r>
              <a:rPr lang="de-DE" sz="1400" dirty="0" err="1" smtClean="0"/>
              <a:t>commands</a:t>
            </a:r>
            <a:r>
              <a:rPr lang="de-DE" sz="1400" dirty="0" smtClean="0"/>
              <a:t>: </a:t>
            </a:r>
            <a:r>
              <a:rPr lang="de-DE" sz="1400" dirty="0">
                <a:hlinkClick r:id="rId2"/>
              </a:rPr>
              <a:t>https://</a:t>
            </a:r>
            <a:r>
              <a:rPr lang="de-DE" sz="1400" dirty="0" smtClean="0">
                <a:hlinkClick r:id="rId2"/>
              </a:rPr>
              <a:t>coderwall.com/p/2es5jw/docker-cheat-sheet-with-examples</a:t>
            </a:r>
            <a:r>
              <a:rPr lang="de-DE" sz="1400" dirty="0" smtClean="0"/>
              <a:t>, </a:t>
            </a:r>
            <a:r>
              <a:rPr lang="de-DE" sz="1400" dirty="0">
                <a:hlinkClick r:id="rId3"/>
              </a:rPr>
              <a:t>https://</a:t>
            </a:r>
            <a:r>
              <a:rPr lang="de-DE" sz="1400" dirty="0" smtClean="0">
                <a:hlinkClick r:id="rId3"/>
              </a:rPr>
              <a:t>docs.docker.com/reference</a:t>
            </a:r>
            <a:r>
              <a:rPr lang="de-DE" sz="1400" dirty="0" smtClean="0"/>
              <a:t>  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01732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Container Troubleshooting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16</a:t>
            </a:fld>
            <a:endParaRPr lang="de-DE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92006490"/>
              </p:ext>
            </p:extLst>
          </p:nvPr>
        </p:nvGraphicFramePr>
        <p:xfrm>
          <a:off x="501228" y="1091525"/>
          <a:ext cx="11056364" cy="2641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146972"/>
                <a:gridCol w="6909392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Command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Action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inspect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Shows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metadata</a:t>
                      </a:r>
                      <a:r>
                        <a:rPr lang="de-DE" sz="1600" dirty="0" smtClean="0"/>
                        <a:t> (e.g. IP)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logs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Prints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syslog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top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Prints all </a:t>
                      </a:r>
                      <a:r>
                        <a:rPr lang="de-DE" sz="1600" dirty="0" err="1" smtClean="0"/>
                        <a:t>running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processes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within</a:t>
                      </a:r>
                      <a:r>
                        <a:rPr lang="de-DE" sz="1600" baseline="0" dirty="0" smtClean="0"/>
                        <a:t> a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dirty="0" smtClean="0"/>
                        <a:t>(like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ps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–a </a:t>
                      </a:r>
                      <a:r>
                        <a:rPr lang="de-DE" sz="1600" baseline="0" dirty="0" err="1" smtClean="0"/>
                        <a:t>within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the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)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exec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–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ti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 /bin/sh 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Connect</a:t>
                      </a:r>
                      <a:r>
                        <a:rPr lang="de-DE" sz="1600" baseline="0" dirty="0" smtClean="0"/>
                        <a:t> terminal </a:t>
                      </a:r>
                      <a:r>
                        <a:rPr lang="de-DE" sz="1600" baseline="0" dirty="0" err="1" smtClean="0"/>
                        <a:t>to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running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container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stats</a:t>
                      </a:r>
                      <a:endParaRPr lang="de-DE" sz="1600" dirty="0" smtClean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Shows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runtime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statistics</a:t>
                      </a:r>
                      <a:r>
                        <a:rPr lang="de-DE" sz="1600" baseline="0" dirty="0" smtClean="0"/>
                        <a:t> (e.g. CPU </a:t>
                      </a:r>
                      <a:r>
                        <a:rPr lang="de-DE" sz="1600" baseline="0" dirty="0" err="1" smtClean="0"/>
                        <a:t>usage</a:t>
                      </a:r>
                      <a:r>
                        <a:rPr lang="de-DE" sz="1600" baseline="0" dirty="0" smtClean="0"/>
                        <a:t>, IO </a:t>
                      </a:r>
                      <a:r>
                        <a:rPr lang="de-DE" sz="1600" baseline="0" dirty="0" err="1" smtClean="0"/>
                        <a:t>intensity</a:t>
                      </a:r>
                      <a:r>
                        <a:rPr lang="de-DE" sz="1600" baseline="0" dirty="0" smtClean="0"/>
                        <a:t>, …)</a:t>
                      </a:r>
                      <a:endParaRPr lang="de-DE" sz="160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085" y="3865518"/>
            <a:ext cx="5469854" cy="267776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616" y="3865518"/>
            <a:ext cx="1120237" cy="403895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01228" y="3865518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Ultima </a:t>
            </a:r>
            <a:r>
              <a:rPr lang="de-DE" dirty="0" err="1" smtClean="0"/>
              <a:t>ratio</a:t>
            </a:r>
            <a:r>
              <a:rPr lang="de-DE" dirty="0" smtClean="0"/>
              <a:t>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523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17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Writing </a:t>
            </a:r>
            <a:r>
              <a:rPr lang="de-DE" dirty="0" err="1" smtClean="0"/>
              <a:t>Dockerfiles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478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Building Images </a:t>
            </a:r>
            <a:r>
              <a:rPr lang="de-DE" dirty="0" err="1" smtClean="0"/>
              <a:t>with</a:t>
            </a:r>
            <a:r>
              <a:rPr lang="de-DE" dirty="0" smtClean="0"/>
              <a:t> a </a:t>
            </a:r>
            <a:r>
              <a:rPr lang="de-DE" dirty="0" err="1" smtClean="0"/>
              <a:t>Dockerfile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18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 smtClean="0"/>
              <a:t>A </a:t>
            </a:r>
            <a:r>
              <a:rPr lang="en-GB" dirty="0" err="1" smtClean="0"/>
              <a:t>Dockerfile</a:t>
            </a:r>
            <a:r>
              <a:rPr lang="en-GB" dirty="0" smtClean="0"/>
              <a:t> is used to build a new Image. </a:t>
            </a:r>
          </a:p>
          <a:p>
            <a:r>
              <a:rPr lang="en-GB" dirty="0" smtClean="0"/>
              <a:t>A </a:t>
            </a:r>
            <a:r>
              <a:rPr lang="en-GB" dirty="0" err="1" smtClean="0"/>
              <a:t>Dockerfile</a:t>
            </a:r>
            <a:r>
              <a:rPr lang="en-GB" dirty="0" smtClean="0"/>
              <a:t> creates a new Image on the basis of another Image.  </a:t>
            </a:r>
            <a:br>
              <a:rPr lang="en-GB" dirty="0" smtClean="0"/>
            </a:br>
            <a:r>
              <a:rPr lang="en-GB" dirty="0" smtClean="0"/>
              <a:t>Therefore the following actions are automated:</a:t>
            </a:r>
          </a:p>
          <a:p>
            <a:pPr lvl="1"/>
            <a:r>
              <a:rPr lang="en-GB" dirty="0" smtClean="0"/>
              <a:t>Configuration of the Images and the resulting Container</a:t>
            </a:r>
          </a:p>
          <a:p>
            <a:pPr lvl="1"/>
            <a:r>
              <a:rPr lang="en-GB" dirty="0" smtClean="0"/>
              <a:t>Executing actions for Provisioning</a:t>
            </a:r>
          </a:p>
          <a:p>
            <a:r>
              <a:rPr lang="en-GB" dirty="0" smtClean="0"/>
              <a:t>A </a:t>
            </a:r>
            <a:r>
              <a:rPr lang="en-GB" dirty="0" err="1" smtClean="0"/>
              <a:t>Dockerfile</a:t>
            </a:r>
            <a:r>
              <a:rPr lang="en-GB" dirty="0" smtClean="0"/>
              <a:t> is a representation of an Image, not a physical image </a:t>
            </a:r>
            <a:br>
              <a:rPr lang="en-GB" dirty="0" smtClean="0"/>
            </a:br>
            <a:r>
              <a:rPr lang="en-GB" dirty="0" smtClean="0"/>
              <a:t>(Construction manual vs. Construction part).</a:t>
            </a:r>
          </a:p>
          <a:p>
            <a:pPr lvl="1"/>
            <a:r>
              <a:rPr lang="en-GB" dirty="0" smtClean="0"/>
              <a:t>Repeatability in the building of Containers</a:t>
            </a:r>
          </a:p>
          <a:p>
            <a:pPr lvl="1"/>
            <a:r>
              <a:rPr lang="en-GB" dirty="0" smtClean="0"/>
              <a:t>Automatic creation of images without distributing them</a:t>
            </a:r>
          </a:p>
          <a:p>
            <a:pPr lvl="1"/>
            <a:r>
              <a:rPr lang="en-GB" dirty="0" smtClean="0"/>
              <a:t>Flexibility in configuration and software-versions</a:t>
            </a:r>
          </a:p>
          <a:p>
            <a:pPr lvl="1"/>
            <a:r>
              <a:rPr lang="en-GB" dirty="0" smtClean="0"/>
              <a:t>Simple syntax, easy to use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3801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</a:t>
            </a:r>
            <a:r>
              <a:rPr lang="de-DE" dirty="0" err="1" smtClean="0"/>
              <a:t>Dockerfile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/>
              <a:t>B</a:t>
            </a:r>
            <a:r>
              <a:rPr lang="de-DE" dirty="0" err="1" smtClean="0"/>
              <a:t>uild</a:t>
            </a:r>
            <a:r>
              <a:rPr lang="de-DE" dirty="0" smtClean="0"/>
              <a:t> an Image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19</a:t>
            </a:fld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2668842" y="1698182"/>
            <a:ext cx="6533322" cy="230832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de-DE" dirty="0">
                <a:latin typeface="Source Code Pro" panose="020B0509030403020204" pitchFamily="49" charset="0"/>
              </a:rPr>
              <a:t>FROM </a:t>
            </a:r>
            <a:r>
              <a:rPr lang="de-DE" dirty="0" err="1">
                <a:latin typeface="Source Code Pro" panose="020B0509030403020204" pitchFamily="49" charset="0"/>
              </a:rPr>
              <a:t>ubuntu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MAINTAINER Josef Adersberger, jad@qaware.de </a:t>
            </a:r>
          </a:p>
          <a:p>
            <a:r>
              <a:rPr lang="de-DE" dirty="0">
                <a:latin typeface="Source Code Pro" panose="020B0509030403020204" pitchFamily="49" charset="0"/>
              </a:rPr>
              <a:t>RUN </a:t>
            </a:r>
            <a:r>
              <a:rPr lang="de-DE" dirty="0" err="1">
                <a:latin typeface="Source Code Pro" panose="020B0509030403020204" pitchFamily="49" charset="0"/>
              </a:rPr>
              <a:t>apt-get</a:t>
            </a:r>
            <a:r>
              <a:rPr lang="de-DE" dirty="0">
                <a:latin typeface="Source Code Pro" panose="020B0509030403020204" pitchFamily="49" charset="0"/>
              </a:rPr>
              <a:t> update </a:t>
            </a:r>
          </a:p>
          <a:p>
            <a:r>
              <a:rPr lang="de-DE" dirty="0">
                <a:latin typeface="Source Code Pro" panose="020B0509030403020204" pitchFamily="49" charset="0"/>
              </a:rPr>
              <a:t>RUN </a:t>
            </a:r>
            <a:r>
              <a:rPr lang="de-DE" dirty="0" err="1">
                <a:latin typeface="Source Code Pro" panose="020B0509030403020204" pitchFamily="49" charset="0"/>
              </a:rPr>
              <a:t>apt-get</a:t>
            </a:r>
            <a:r>
              <a:rPr lang="de-DE" dirty="0">
                <a:latin typeface="Source Code Pro" panose="020B0509030403020204" pitchFamily="49" charset="0"/>
              </a:rPr>
              <a:t> --</a:t>
            </a:r>
            <a:r>
              <a:rPr lang="de-DE" dirty="0" err="1">
                <a:latin typeface="Source Code Pro" panose="020B0509030403020204" pitchFamily="49" charset="0"/>
              </a:rPr>
              <a:t>assume-yes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install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nginx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ADD https</a:t>
            </a:r>
            <a:r>
              <a:rPr lang="de-DE" dirty="0" smtClean="0">
                <a:latin typeface="Source Code Pro" panose="020B0509030403020204" pitchFamily="49" charset="0"/>
              </a:rPr>
              <a:t>://provisoning.server.de/nginx.conf 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etc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nginx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nginx.conf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ENTRYPOINT </a:t>
            </a:r>
            <a:r>
              <a:rPr lang="de-DE" dirty="0" smtClean="0">
                <a:latin typeface="Source Code Pro" panose="020B0509030403020204" pitchFamily="49" charset="0"/>
              </a:rPr>
              <a:t>[</a:t>
            </a:r>
            <a:r>
              <a:rPr lang="de-DE" dirty="0" err="1" smtClean="0">
                <a:latin typeface="Source Code Pro" panose="020B0509030403020204" pitchFamily="49" charset="0"/>
              </a:rPr>
              <a:t>nginx</a:t>
            </a:r>
            <a:r>
              <a:rPr lang="de-DE" dirty="0" smtClean="0">
                <a:latin typeface="Source Code Pro" panose="020B0509030403020204" pitchFamily="49" charset="0"/>
              </a:rPr>
              <a:t>]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EXPOSE 80</a:t>
            </a:r>
          </a:p>
        </p:txBody>
      </p:sp>
      <p:sp>
        <p:nvSpPr>
          <p:cNvPr id="7" name="Rechteck 6"/>
          <p:cNvSpPr/>
          <p:nvPr/>
        </p:nvSpPr>
        <p:spPr>
          <a:xfrm>
            <a:off x="2668842" y="4179564"/>
            <a:ext cx="6533322" cy="369332"/>
          </a:xfrm>
          <a:prstGeom prst="rect">
            <a:avLst/>
          </a:prstGeom>
          <a:solidFill>
            <a:srgbClr val="FFFFCC"/>
          </a:solidFill>
        </p:spPr>
        <p:txBody>
          <a:bodyPr wrap="square">
            <a:spAutoFit/>
          </a:bodyPr>
          <a:lstStyle/>
          <a:p>
            <a:r>
              <a:rPr lang="de-DE" dirty="0" err="1">
                <a:latin typeface="Source Code Pro" panose="020B0509030403020204" pitchFamily="49" charset="0"/>
              </a:rPr>
              <a:t>docker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build</a:t>
            </a:r>
            <a:r>
              <a:rPr lang="de-DE" dirty="0">
                <a:latin typeface="Source Code Pro" panose="020B0509030403020204" pitchFamily="49" charset="0"/>
              </a:rPr>
              <a:t> –t &lt;</a:t>
            </a:r>
            <a:r>
              <a:rPr lang="de-DE" dirty="0" err="1">
                <a:latin typeface="Source Code Pro" panose="020B0509030403020204" pitchFamily="49" charset="0"/>
              </a:rPr>
              <a:t>ziel_image_name</a:t>
            </a:r>
            <a:r>
              <a:rPr lang="de-DE" dirty="0">
                <a:latin typeface="Source Code Pro" panose="020B0509030403020204" pitchFamily="49" charset="0"/>
              </a:rPr>
              <a:t>&gt; &lt;</a:t>
            </a:r>
            <a:r>
              <a:rPr lang="de-DE" dirty="0" err="1">
                <a:latin typeface="Source Code Pro" panose="020B0509030403020204" pitchFamily="49" charset="0"/>
              </a:rPr>
              <a:t>Dockerfile</a:t>
            </a:r>
            <a:r>
              <a:rPr lang="de-DE" dirty="0">
                <a:latin typeface="Source Code Pro" panose="020B050903040302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6891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6666"/>
          <a:stretch/>
        </p:blipFill>
        <p:spPr>
          <a:xfrm>
            <a:off x="2919132" y="-10608"/>
            <a:ext cx="6700355" cy="686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02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Dockerfile</a:t>
            </a:r>
            <a:r>
              <a:rPr lang="de-DE" dirty="0" smtClean="0"/>
              <a:t> </a:t>
            </a:r>
            <a:r>
              <a:rPr lang="de-DE" dirty="0" err="1" smtClean="0"/>
              <a:t>Commands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20</a:t>
            </a:fld>
            <a:endParaRPr lang="de-DE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866274"/>
              </p:ext>
            </p:extLst>
          </p:nvPr>
        </p:nvGraphicFramePr>
        <p:xfrm>
          <a:off x="485640" y="968471"/>
          <a:ext cx="11071952" cy="49987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193994"/>
                <a:gridCol w="7877958"/>
              </a:tblGrid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Element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Meaning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FROM &lt;image-name&gt;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Sets </a:t>
                      </a:r>
                      <a:r>
                        <a:rPr lang="de-DE" sz="1600" dirty="0" err="1" smtClean="0"/>
                        <a:t>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base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image</a:t>
                      </a:r>
                      <a:r>
                        <a:rPr lang="de-DE" sz="1600" dirty="0" smtClean="0"/>
                        <a:t> (</a:t>
                      </a:r>
                      <a:r>
                        <a:rPr lang="de-DE" sz="1600" dirty="0" err="1" smtClean="0"/>
                        <a:t>where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new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image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is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derived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from</a:t>
                      </a:r>
                      <a:r>
                        <a:rPr lang="de-DE" sz="1600" baseline="0" dirty="0" smtClean="0"/>
                        <a:t>)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MAINTAINER &lt;</a:t>
                      </a:r>
                      <a:r>
                        <a:rPr lang="de-DE" sz="1600" dirty="0" err="1" smtClean="0"/>
                        <a:t>author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Document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author</a:t>
                      </a:r>
                      <a:r>
                        <a:rPr lang="de-DE" sz="1600" baseline="0" dirty="0" smtClean="0"/>
                        <a:t> 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RUN &lt;</a:t>
                      </a:r>
                      <a:r>
                        <a:rPr lang="de-DE" sz="1600" dirty="0" err="1" smtClean="0"/>
                        <a:t>command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Execute a </a:t>
                      </a:r>
                      <a:r>
                        <a:rPr lang="de-DE" sz="1600" dirty="0" err="1" smtClean="0"/>
                        <a:t>shell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command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and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commit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result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as</a:t>
                      </a:r>
                      <a:r>
                        <a:rPr lang="de-DE" sz="1600" baseline="0" dirty="0" smtClean="0"/>
                        <a:t> a </a:t>
                      </a:r>
                      <a:r>
                        <a:rPr lang="de-DE" sz="1600" baseline="0" dirty="0" err="1" smtClean="0"/>
                        <a:t>new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image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layer</a:t>
                      </a:r>
                      <a:r>
                        <a:rPr lang="de-DE" sz="1600" baseline="0" dirty="0" smtClean="0"/>
                        <a:t> (!)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ADD &lt;</a:t>
                      </a:r>
                      <a:r>
                        <a:rPr lang="de-DE" sz="1600" dirty="0" err="1" smtClean="0"/>
                        <a:t>src</a:t>
                      </a:r>
                      <a:r>
                        <a:rPr lang="de-DE" sz="1600" dirty="0" smtClean="0"/>
                        <a:t>&gt; &lt;</a:t>
                      </a:r>
                      <a:r>
                        <a:rPr lang="de-DE" sz="1600" dirty="0" err="1" smtClean="0"/>
                        <a:t>dest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Copy</a:t>
                      </a:r>
                      <a:r>
                        <a:rPr lang="de-DE" sz="1600" dirty="0" smtClean="0"/>
                        <a:t> a </a:t>
                      </a:r>
                      <a:r>
                        <a:rPr lang="de-DE" sz="1600" dirty="0" err="1" smtClean="0"/>
                        <a:t>file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into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containers</a:t>
                      </a:r>
                      <a:r>
                        <a:rPr lang="de-DE" sz="1600" dirty="0" smtClean="0"/>
                        <a:t>. &lt;</a:t>
                      </a:r>
                      <a:r>
                        <a:rPr lang="de-DE" sz="1600" dirty="0" err="1" smtClean="0"/>
                        <a:t>src</a:t>
                      </a:r>
                      <a:r>
                        <a:rPr lang="de-DE" sz="1600" dirty="0" smtClean="0"/>
                        <a:t>&gt; </a:t>
                      </a:r>
                      <a:r>
                        <a:rPr lang="de-DE" sz="1600" dirty="0" err="1" smtClean="0"/>
                        <a:t>can</a:t>
                      </a:r>
                      <a:r>
                        <a:rPr lang="de-DE" sz="1600" dirty="0" smtClean="0"/>
                        <a:t> also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be</a:t>
                      </a:r>
                      <a:r>
                        <a:rPr lang="de-DE" sz="1600" baseline="0" dirty="0" smtClean="0"/>
                        <a:t> an URL. </a:t>
                      </a:r>
                      <a:r>
                        <a:rPr lang="de-DE" sz="1600" baseline="0" dirty="0" err="1" smtClean="0"/>
                        <a:t>If</a:t>
                      </a:r>
                      <a:r>
                        <a:rPr lang="de-DE" sz="1600" baseline="0" dirty="0" smtClean="0"/>
                        <a:t> &lt;</a:t>
                      </a:r>
                      <a:r>
                        <a:rPr lang="de-DE" sz="1600" baseline="0" dirty="0" err="1" smtClean="0"/>
                        <a:t>src</a:t>
                      </a:r>
                      <a:r>
                        <a:rPr lang="de-DE" sz="1600" baseline="0" dirty="0" smtClean="0"/>
                        <a:t>&gt; </a:t>
                      </a:r>
                      <a:r>
                        <a:rPr lang="de-DE" sz="1600" baseline="0" dirty="0" err="1" smtClean="0"/>
                        <a:t>refers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to</a:t>
                      </a:r>
                      <a:r>
                        <a:rPr lang="de-DE" sz="1600" baseline="0" dirty="0" smtClean="0"/>
                        <a:t> a TAR-file, </a:t>
                      </a:r>
                      <a:r>
                        <a:rPr lang="de-DE" sz="1600" baseline="0" dirty="0" err="1" smtClean="0"/>
                        <a:t>then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this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file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automatically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gets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un-tared</a:t>
                      </a:r>
                      <a:r>
                        <a:rPr lang="de-DE" sz="1600" baseline="0" dirty="0" smtClean="0"/>
                        <a:t>.</a:t>
                      </a:r>
                      <a:endParaRPr lang="de-DE" sz="160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VOLUME &lt;container-dir&gt; &lt;host-dir&gt;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Mounts a host </a:t>
                      </a:r>
                      <a:r>
                        <a:rPr lang="de-DE" sz="1600" dirty="0" err="1" smtClean="0"/>
                        <a:t>directory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into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.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ENV &lt;</a:t>
                      </a:r>
                      <a:r>
                        <a:rPr lang="de-DE" sz="1600" dirty="0" err="1" smtClean="0"/>
                        <a:t>key</a:t>
                      </a:r>
                      <a:r>
                        <a:rPr lang="de-DE" sz="1600" dirty="0" smtClean="0"/>
                        <a:t>&gt;</a:t>
                      </a:r>
                      <a:r>
                        <a:rPr lang="de-DE" sz="1600" baseline="0" dirty="0" smtClean="0"/>
                        <a:t> &lt;</a:t>
                      </a:r>
                      <a:r>
                        <a:rPr lang="de-DE" sz="1600" baseline="0" dirty="0" err="1" smtClean="0"/>
                        <a:t>value</a:t>
                      </a:r>
                      <a:r>
                        <a:rPr lang="de-DE" sz="1600" baseline="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Sets an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environment</a:t>
                      </a:r>
                      <a:r>
                        <a:rPr lang="de-DE" sz="1600" baseline="0" dirty="0" smtClean="0"/>
                        <a:t> variable. This </a:t>
                      </a:r>
                      <a:r>
                        <a:rPr lang="de-DE" sz="1600" baseline="0" dirty="0" err="1" smtClean="0"/>
                        <a:t>environment</a:t>
                      </a:r>
                      <a:r>
                        <a:rPr lang="de-DE" sz="1600" baseline="0" dirty="0" smtClean="0"/>
                        <a:t> variable </a:t>
                      </a:r>
                      <a:r>
                        <a:rPr lang="de-DE" sz="1600" baseline="0" dirty="0" err="1" smtClean="0"/>
                        <a:t>can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be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overwritten</a:t>
                      </a:r>
                      <a:r>
                        <a:rPr lang="de-DE" sz="1600" baseline="0" dirty="0" smtClean="0"/>
                        <a:t> at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start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with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the</a:t>
                      </a:r>
                      <a:r>
                        <a:rPr lang="de-DE" sz="1600" baseline="0" dirty="0" smtClean="0"/>
                        <a:t> –e </a:t>
                      </a:r>
                      <a:r>
                        <a:rPr lang="de-DE" sz="1600" baseline="0" dirty="0" err="1" smtClean="0"/>
                        <a:t>command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line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parameter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of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run</a:t>
                      </a:r>
                      <a:r>
                        <a:rPr lang="de-DE" sz="1600" baseline="0" dirty="0" smtClean="0"/>
                        <a:t>.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ENTRYPOINT &lt;</a:t>
                      </a:r>
                      <a:r>
                        <a:rPr lang="de-DE" sz="1600" dirty="0" err="1" smtClean="0"/>
                        <a:t>command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The </a:t>
                      </a:r>
                      <a:r>
                        <a:rPr lang="de-DE" sz="1600" dirty="0" err="1" smtClean="0"/>
                        <a:t>process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be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started</a:t>
                      </a:r>
                      <a:r>
                        <a:rPr lang="de-DE" sz="1600" baseline="0" dirty="0" smtClean="0"/>
                        <a:t> at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startup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CMD &lt;</a:t>
                      </a:r>
                      <a:r>
                        <a:rPr lang="de-DE" sz="1600" dirty="0" err="1" smtClean="0"/>
                        <a:t>command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Parameters </a:t>
                      </a:r>
                      <a:r>
                        <a:rPr lang="de-DE" sz="1600" dirty="0" err="1" smtClean="0"/>
                        <a:t>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entrypoint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process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if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no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parameters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are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passed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with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run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WORKDIR &lt;dir&gt;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Sets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working</a:t>
                      </a:r>
                      <a:r>
                        <a:rPr lang="de-DE" sz="1600" dirty="0" smtClean="0"/>
                        <a:t> dir </a:t>
                      </a:r>
                      <a:r>
                        <a:rPr lang="de-DE" sz="1600" dirty="0" err="1" smtClean="0"/>
                        <a:t>for</a:t>
                      </a:r>
                      <a:r>
                        <a:rPr lang="de-DE" sz="1600" dirty="0" smtClean="0"/>
                        <a:t> all </a:t>
                      </a:r>
                      <a:r>
                        <a:rPr lang="de-DE" sz="1600" dirty="0" err="1" smtClean="0"/>
                        <a:t>following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commands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EXPOSE &lt;</a:t>
                      </a:r>
                      <a:r>
                        <a:rPr lang="de-DE" sz="1600" dirty="0" err="1" smtClean="0"/>
                        <a:t>port</a:t>
                      </a:r>
                      <a:r>
                        <a:rPr lang="de-DE" sz="1600" dirty="0" smtClean="0"/>
                        <a:t>&gt; 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Informs</a:t>
                      </a:r>
                      <a:r>
                        <a:rPr lang="de-DE" sz="1600" baseline="0" dirty="0" smtClean="0"/>
                        <a:t> Docker </a:t>
                      </a:r>
                      <a:r>
                        <a:rPr lang="de-DE" sz="1600" baseline="0" dirty="0" err="1" smtClean="0"/>
                        <a:t>that</a:t>
                      </a:r>
                      <a:r>
                        <a:rPr lang="de-DE" sz="1600" baseline="0" dirty="0" smtClean="0"/>
                        <a:t> a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listens</a:t>
                      </a:r>
                      <a:r>
                        <a:rPr lang="de-DE" sz="1600" baseline="0" dirty="0" smtClean="0"/>
                        <a:t> on a </a:t>
                      </a:r>
                      <a:r>
                        <a:rPr lang="de-DE" sz="1600" baseline="0" dirty="0" err="1" smtClean="0"/>
                        <a:t>specific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port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and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this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port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should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be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exposed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other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containers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USER &lt;</a:t>
                      </a:r>
                      <a:r>
                        <a:rPr lang="de-DE" sz="1600" dirty="0" err="1" smtClean="0"/>
                        <a:t>name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Sets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user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for</a:t>
                      </a:r>
                      <a:r>
                        <a:rPr lang="de-DE" sz="1600" dirty="0" smtClean="0"/>
                        <a:t> all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commands</a:t>
                      </a:r>
                      <a:endParaRPr lang="de-DE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hteck 5"/>
          <p:cNvSpPr/>
          <p:nvPr/>
        </p:nvSpPr>
        <p:spPr>
          <a:xfrm>
            <a:off x="415972" y="6180345"/>
            <a:ext cx="44403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 smtClean="0"/>
              <a:t>see</a:t>
            </a:r>
            <a:r>
              <a:rPr lang="de-DE" sz="1400" dirty="0" smtClean="0"/>
              <a:t>: </a:t>
            </a:r>
            <a:r>
              <a:rPr lang="de-DE" sz="1400" dirty="0" smtClean="0">
                <a:hlinkClick r:id="rId3"/>
              </a:rPr>
              <a:t>http</a:t>
            </a:r>
            <a:r>
              <a:rPr lang="de-DE" sz="1400" dirty="0">
                <a:hlinkClick r:id="rId3"/>
              </a:rPr>
              <a:t>://</a:t>
            </a:r>
            <a:r>
              <a:rPr lang="de-DE" sz="1400" dirty="0" smtClean="0">
                <a:hlinkClick r:id="rId3"/>
              </a:rPr>
              <a:t>docs.docker.com/engine/reference/builder</a:t>
            </a:r>
            <a:r>
              <a:rPr lang="de-DE" sz="1400" dirty="0"/>
              <a:t> </a:t>
            </a:r>
            <a:r>
              <a:rPr lang="de-DE" sz="1400" dirty="0" smtClean="0"/>
              <a:t>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01077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Unit </a:t>
            </a:r>
            <a:r>
              <a:rPr lang="de-DE" dirty="0" err="1" smtClean="0"/>
              <a:t>Testing</a:t>
            </a:r>
            <a:r>
              <a:rPr lang="de-DE" dirty="0" smtClean="0"/>
              <a:t> Containers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21</a:t>
            </a:fld>
            <a:endParaRPr lang="de-DE"/>
          </a:p>
        </p:txBody>
      </p:sp>
      <p:sp>
        <p:nvSpPr>
          <p:cNvPr id="5" name="Textfeld 4"/>
          <p:cNvSpPr txBox="1"/>
          <p:nvPr/>
        </p:nvSpPr>
        <p:spPr>
          <a:xfrm>
            <a:off x="1592832" y="1648165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?</a:t>
            </a:r>
            <a:endParaRPr lang="de-DE" sz="24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551" y="1574170"/>
            <a:ext cx="2217612" cy="609653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592832" y="2170090"/>
            <a:ext cx="29001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 err="1">
                <a:solidFill>
                  <a:srgbClr val="222222"/>
                </a:solidFill>
                <a:latin typeface="Source Code Pro" panose="020B0509030403020204" pitchFamily="49" charset="0"/>
              </a:rPr>
              <a:t>gem</a:t>
            </a:r>
            <a:r>
              <a:rPr lang="de-DE" sz="1600" dirty="0">
                <a:solidFill>
                  <a:srgbClr val="222222"/>
                </a:solidFill>
                <a:latin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222222"/>
                </a:solidFill>
                <a:latin typeface="Source Code Pro" panose="020B0509030403020204" pitchFamily="49" charset="0"/>
              </a:rPr>
              <a:t>install</a:t>
            </a:r>
            <a:r>
              <a:rPr lang="de-DE" sz="1600" dirty="0">
                <a:solidFill>
                  <a:srgbClr val="222222"/>
                </a:solidFill>
                <a:latin typeface="Source Code Pro" panose="020B0509030403020204" pitchFamily="49" charset="0"/>
              </a:rPr>
              <a:t> </a:t>
            </a:r>
            <a:r>
              <a:rPr lang="de-DE" sz="1600" dirty="0" err="1" smtClean="0">
                <a:solidFill>
                  <a:srgbClr val="222222"/>
                </a:solidFill>
                <a:latin typeface="Source Code Pro" panose="020B0509030403020204" pitchFamily="49" charset="0"/>
              </a:rPr>
              <a:t>serverspec</a:t>
            </a:r>
            <a:endParaRPr lang="de-DE" sz="1600" dirty="0" smtClean="0">
              <a:solidFill>
                <a:srgbClr val="222222"/>
              </a:solidFill>
              <a:latin typeface="Source Code Pro" panose="020B0509030403020204" pitchFamily="49" charset="0"/>
            </a:endParaRPr>
          </a:p>
          <a:p>
            <a:r>
              <a:rPr lang="de-DE" sz="1600" dirty="0" err="1">
                <a:latin typeface="Source Code Pro" panose="020B0509030403020204" pitchFamily="49" charset="0"/>
              </a:rPr>
              <a:t>serverspec-init</a:t>
            </a:r>
            <a:endParaRPr lang="de-DE" sz="1600" dirty="0">
              <a:latin typeface="Source Code Pro" panose="020B0509030403020204" pitchFamily="49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680288" y="1808902"/>
            <a:ext cx="6461610" cy="415498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" panose="020B0509030403020204" pitchFamily="49" charset="0"/>
              </a:rPr>
              <a:t>require</a:t>
            </a:r>
            <a:r>
              <a:rPr lang="de-DE" sz="1600" dirty="0">
                <a:latin typeface="Source Code Pro" panose="020B0509030403020204" pitchFamily="49" charset="0"/>
              </a:rPr>
              <a:t> '</a:t>
            </a:r>
            <a:r>
              <a:rPr lang="de-DE" sz="1600" dirty="0" err="1">
                <a:latin typeface="Source Code Pro" panose="020B0509030403020204" pitchFamily="49" charset="0"/>
              </a:rPr>
              <a:t>spec_helper</a:t>
            </a:r>
            <a:r>
              <a:rPr lang="de-DE" sz="1600" dirty="0">
                <a:latin typeface="Source Code Pro" panose="020B0509030403020204" pitchFamily="49" charset="0"/>
              </a:rPr>
              <a:t>' </a:t>
            </a:r>
          </a:p>
          <a:p>
            <a:endParaRPr lang="de-DE" sz="1600" dirty="0">
              <a:latin typeface="Source Code Pro" panose="020B0509030403020204" pitchFamily="49" charset="0"/>
            </a:endParaRPr>
          </a:p>
          <a:p>
            <a:r>
              <a:rPr lang="de-DE" sz="1600" dirty="0" err="1">
                <a:latin typeface="Source Code Pro" panose="020B0509030403020204" pitchFamily="49" charset="0"/>
              </a:rPr>
              <a:t>describe</a:t>
            </a:r>
            <a:r>
              <a:rPr lang="de-DE" sz="1600" dirty="0">
                <a:latin typeface="Source Code Pro" panose="020B0509030403020204" pitchFamily="49" charset="0"/>
              </a:rPr>
              <a:t> "</a:t>
            </a:r>
            <a:r>
              <a:rPr lang="de-DE" sz="1600" dirty="0" err="1">
                <a:latin typeface="Source Code Pro" panose="020B0509030403020204" pitchFamily="49" charset="0"/>
              </a:rPr>
              <a:t>nginx</a:t>
            </a:r>
            <a:r>
              <a:rPr lang="de-DE" sz="1600" dirty="0">
                <a:latin typeface="Source Code Pro" panose="020B0509030403020204" pitchFamily="49" charset="0"/>
              </a:rPr>
              <a:t>" do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</a:t>
            </a:r>
            <a:r>
              <a:rPr lang="de-DE" sz="1600" dirty="0" err="1">
                <a:latin typeface="Source Code Pro" panose="020B0509030403020204" pitchFamily="49" charset="0"/>
              </a:rPr>
              <a:t>describe</a:t>
            </a:r>
            <a:r>
              <a:rPr lang="de-DE" sz="1600" dirty="0">
                <a:latin typeface="Source Code Pro" panose="020B0509030403020204" pitchFamily="49" charset="0"/>
              </a:rPr>
              <a:t> "check </a:t>
            </a:r>
            <a:r>
              <a:rPr lang="de-DE" sz="1600" dirty="0" err="1">
                <a:latin typeface="Source Code Pro" panose="020B0509030403020204" pitchFamily="49" charset="0"/>
              </a:rPr>
              <a:t>running</a:t>
            </a:r>
            <a:r>
              <a:rPr lang="de-DE" sz="1600" dirty="0">
                <a:latin typeface="Source Code Pro" panose="020B0509030403020204" pitchFamily="49" charset="0"/>
              </a:rPr>
              <a:t>" do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	</a:t>
            </a:r>
            <a:r>
              <a:rPr lang="de-DE" sz="1600" dirty="0" err="1">
                <a:latin typeface="Source Code Pro" panose="020B0509030403020204" pitchFamily="49" charset="0"/>
              </a:rPr>
              <a:t>describe</a:t>
            </a:r>
            <a:r>
              <a:rPr lang="de-DE" sz="1600" dirty="0">
                <a:latin typeface="Source Code Pro" panose="020B0509030403020204" pitchFamily="49" charset="0"/>
              </a:rPr>
              <a:t> </a:t>
            </a:r>
            <a:r>
              <a:rPr lang="de-DE" sz="1600" dirty="0" err="1">
                <a:latin typeface="Source Code Pro" panose="020B0509030403020204" pitchFamily="49" charset="0"/>
              </a:rPr>
              <a:t>process</a:t>
            </a:r>
            <a:r>
              <a:rPr lang="de-DE" sz="1600" dirty="0">
                <a:latin typeface="Source Code Pro" panose="020B0509030403020204" pitchFamily="49" charset="0"/>
              </a:rPr>
              <a:t>('</a:t>
            </a:r>
            <a:r>
              <a:rPr lang="de-DE" sz="1600" dirty="0" err="1">
                <a:latin typeface="Source Code Pro" panose="020B0509030403020204" pitchFamily="49" charset="0"/>
              </a:rPr>
              <a:t>nginx</a:t>
            </a:r>
            <a:r>
              <a:rPr lang="de-DE" sz="1600" dirty="0">
                <a:latin typeface="Source Code Pro" panose="020B0509030403020204" pitchFamily="49" charset="0"/>
              </a:rPr>
              <a:t>') do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		</a:t>
            </a:r>
            <a:r>
              <a:rPr lang="de-DE" sz="1600" dirty="0" err="1">
                <a:latin typeface="Source Code Pro" panose="020B0509030403020204" pitchFamily="49" charset="0"/>
              </a:rPr>
              <a:t>it</a:t>
            </a:r>
            <a:r>
              <a:rPr lang="de-DE" sz="1600" dirty="0">
                <a:latin typeface="Source Code Pro" panose="020B0509030403020204" pitchFamily="49" charset="0"/>
              </a:rPr>
              <a:t> { </a:t>
            </a:r>
            <a:r>
              <a:rPr lang="de-DE" sz="1600" dirty="0" err="1">
                <a:latin typeface="Source Code Pro" panose="020B0509030403020204" pitchFamily="49" charset="0"/>
              </a:rPr>
              <a:t>should</a:t>
            </a:r>
            <a:r>
              <a:rPr lang="de-DE" sz="1600" dirty="0">
                <a:latin typeface="Source Code Pro" panose="020B0509030403020204" pitchFamily="49" charset="0"/>
              </a:rPr>
              <a:t> </a:t>
            </a:r>
            <a:r>
              <a:rPr lang="de-DE" sz="1600" dirty="0" err="1">
                <a:latin typeface="Source Code Pro" panose="020B0509030403020204" pitchFamily="49" charset="0"/>
              </a:rPr>
              <a:t>be_running</a:t>
            </a:r>
            <a:r>
              <a:rPr lang="de-DE" sz="1600" dirty="0">
                <a:latin typeface="Source Code Pro" panose="020B0509030403020204" pitchFamily="49" charset="0"/>
              </a:rPr>
              <a:t> }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	end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	</a:t>
            </a:r>
            <a:r>
              <a:rPr lang="de-DE" sz="1600" dirty="0" err="1">
                <a:latin typeface="Source Code Pro" panose="020B0509030403020204" pitchFamily="49" charset="0"/>
              </a:rPr>
              <a:t>describe</a:t>
            </a:r>
            <a:r>
              <a:rPr lang="de-DE" sz="1600" dirty="0">
                <a:latin typeface="Source Code Pro" panose="020B0509030403020204" pitchFamily="49" charset="0"/>
              </a:rPr>
              <a:t> </a:t>
            </a:r>
            <a:r>
              <a:rPr lang="de-DE" sz="1600" dirty="0" err="1">
                <a:latin typeface="Source Code Pro" panose="020B0509030403020204" pitchFamily="49" charset="0"/>
              </a:rPr>
              <a:t>port</a:t>
            </a:r>
            <a:r>
              <a:rPr lang="de-DE" sz="1600" dirty="0">
                <a:latin typeface="Source Code Pro" panose="020B0509030403020204" pitchFamily="49" charset="0"/>
              </a:rPr>
              <a:t>(80) do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		</a:t>
            </a:r>
            <a:r>
              <a:rPr lang="de-DE" sz="1600" dirty="0" err="1">
                <a:latin typeface="Source Code Pro" panose="020B0509030403020204" pitchFamily="49" charset="0"/>
              </a:rPr>
              <a:t>it</a:t>
            </a:r>
            <a:r>
              <a:rPr lang="de-DE" sz="1600" dirty="0">
                <a:latin typeface="Source Code Pro" panose="020B0509030403020204" pitchFamily="49" charset="0"/>
              </a:rPr>
              <a:t> { </a:t>
            </a:r>
            <a:r>
              <a:rPr lang="de-DE" sz="1600" dirty="0" err="1">
                <a:latin typeface="Source Code Pro" panose="020B0509030403020204" pitchFamily="49" charset="0"/>
              </a:rPr>
              <a:t>should</a:t>
            </a:r>
            <a:r>
              <a:rPr lang="de-DE" sz="1600" dirty="0">
                <a:latin typeface="Source Code Pro" panose="020B0509030403020204" pitchFamily="49" charset="0"/>
              </a:rPr>
              <a:t> </a:t>
            </a:r>
            <a:r>
              <a:rPr lang="de-DE" sz="1600" dirty="0" err="1">
                <a:latin typeface="Source Code Pro" panose="020B0509030403020204" pitchFamily="49" charset="0"/>
              </a:rPr>
              <a:t>be_listening</a:t>
            </a:r>
            <a:r>
              <a:rPr lang="de-DE" sz="1600" dirty="0">
                <a:latin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	end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end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</a:t>
            </a:r>
            <a:r>
              <a:rPr lang="de-DE" sz="1600" dirty="0" err="1">
                <a:latin typeface="Source Code Pro" panose="020B0509030403020204" pitchFamily="49" charset="0"/>
              </a:rPr>
              <a:t>describe</a:t>
            </a:r>
            <a:r>
              <a:rPr lang="de-DE" sz="1600" dirty="0">
                <a:latin typeface="Source Code Pro" panose="020B0509030403020204" pitchFamily="49" charset="0"/>
              </a:rPr>
              <a:t> </a:t>
            </a:r>
            <a:r>
              <a:rPr lang="de-DE" sz="1600" dirty="0" err="1">
                <a:latin typeface="Source Code Pro" panose="020B0509030403020204" pitchFamily="49" charset="0"/>
              </a:rPr>
              <a:t>file</a:t>
            </a:r>
            <a:r>
              <a:rPr lang="de-DE" sz="1600" dirty="0">
                <a:latin typeface="Source Code Pro" panose="020B0509030403020204" pitchFamily="49" charset="0"/>
              </a:rPr>
              <a:t>('/</a:t>
            </a:r>
            <a:r>
              <a:rPr lang="de-DE" sz="1600" dirty="0" err="1">
                <a:latin typeface="Source Code Pro" panose="020B0509030403020204" pitchFamily="49" charset="0"/>
              </a:rPr>
              <a:t>etc</a:t>
            </a:r>
            <a:r>
              <a:rPr lang="de-DE" sz="1600" dirty="0">
                <a:latin typeface="Source Code Pro" panose="020B0509030403020204" pitchFamily="49" charset="0"/>
              </a:rPr>
              <a:t>/</a:t>
            </a:r>
            <a:r>
              <a:rPr lang="de-DE" sz="1600" dirty="0" err="1">
                <a:latin typeface="Source Code Pro" panose="020B0509030403020204" pitchFamily="49" charset="0"/>
              </a:rPr>
              <a:t>logrotate.d</a:t>
            </a:r>
            <a:r>
              <a:rPr lang="de-DE" sz="1600" dirty="0">
                <a:latin typeface="Source Code Pro" panose="020B0509030403020204" pitchFamily="49" charset="0"/>
              </a:rPr>
              <a:t>/</a:t>
            </a:r>
            <a:r>
              <a:rPr lang="de-DE" sz="1600" dirty="0" err="1">
                <a:latin typeface="Source Code Pro" panose="020B0509030403020204" pitchFamily="49" charset="0"/>
              </a:rPr>
              <a:t>nginx</a:t>
            </a:r>
            <a:r>
              <a:rPr lang="de-DE" sz="1600" dirty="0">
                <a:latin typeface="Source Code Pro" panose="020B0509030403020204" pitchFamily="49" charset="0"/>
              </a:rPr>
              <a:t>') do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	</a:t>
            </a:r>
            <a:r>
              <a:rPr lang="de-DE" sz="1600" dirty="0" err="1">
                <a:latin typeface="Source Code Pro" panose="020B0509030403020204" pitchFamily="49" charset="0"/>
              </a:rPr>
              <a:t>it</a:t>
            </a:r>
            <a:r>
              <a:rPr lang="de-DE" sz="1600" dirty="0">
                <a:latin typeface="Source Code Pro" panose="020B0509030403020204" pitchFamily="49" charset="0"/>
              </a:rPr>
              <a:t> { </a:t>
            </a:r>
            <a:r>
              <a:rPr lang="de-DE" sz="1600" dirty="0" err="1">
                <a:latin typeface="Source Code Pro" panose="020B0509030403020204" pitchFamily="49" charset="0"/>
              </a:rPr>
              <a:t>should</a:t>
            </a:r>
            <a:r>
              <a:rPr lang="de-DE" sz="1600" dirty="0">
                <a:latin typeface="Source Code Pro" panose="020B0509030403020204" pitchFamily="49" charset="0"/>
              </a:rPr>
              <a:t> </a:t>
            </a:r>
            <a:r>
              <a:rPr lang="de-DE" sz="1600" dirty="0" err="1">
                <a:latin typeface="Source Code Pro" panose="020B0509030403020204" pitchFamily="49" charset="0"/>
              </a:rPr>
              <a:t>be_file</a:t>
            </a:r>
            <a:r>
              <a:rPr lang="de-DE" sz="1600" dirty="0">
                <a:latin typeface="Source Code Pro" panose="020B0509030403020204" pitchFamily="49" charset="0"/>
              </a:rPr>
              <a:t> }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	</a:t>
            </a:r>
            <a:r>
              <a:rPr lang="de-DE" sz="1600" dirty="0" err="1">
                <a:latin typeface="Source Code Pro" panose="020B0509030403020204" pitchFamily="49" charset="0"/>
              </a:rPr>
              <a:t>it</a:t>
            </a:r>
            <a:r>
              <a:rPr lang="de-DE" sz="1600" dirty="0">
                <a:latin typeface="Source Code Pro" panose="020B0509030403020204" pitchFamily="49" charset="0"/>
              </a:rPr>
              <a:t> { </a:t>
            </a:r>
            <a:r>
              <a:rPr lang="de-DE" sz="1600" dirty="0" err="1">
                <a:latin typeface="Source Code Pro" panose="020B0509030403020204" pitchFamily="49" charset="0"/>
              </a:rPr>
              <a:t>should</a:t>
            </a:r>
            <a:r>
              <a:rPr lang="de-DE" sz="1600" dirty="0">
                <a:latin typeface="Source Code Pro" panose="020B0509030403020204" pitchFamily="49" charset="0"/>
              </a:rPr>
              <a:t> </a:t>
            </a:r>
            <a:r>
              <a:rPr lang="de-DE" sz="1600" dirty="0" err="1">
                <a:latin typeface="Source Code Pro" panose="020B0509030403020204" pitchFamily="49" charset="0"/>
              </a:rPr>
              <a:t>contain</a:t>
            </a:r>
            <a:r>
              <a:rPr lang="de-DE" sz="1600" dirty="0">
                <a:latin typeface="Source Code Pro" panose="020B0509030403020204" pitchFamily="49" charset="0"/>
              </a:rPr>
              <a:t> "</a:t>
            </a:r>
            <a:r>
              <a:rPr lang="de-DE" sz="1600" dirty="0" err="1">
                <a:latin typeface="Source Code Pro" panose="020B0509030403020204" pitchFamily="49" charset="0"/>
              </a:rPr>
              <a:t>rotate</a:t>
            </a:r>
            <a:r>
              <a:rPr lang="de-DE" sz="1600" dirty="0">
                <a:latin typeface="Source Code Pro" panose="020B0509030403020204" pitchFamily="49" charset="0"/>
              </a:rPr>
              <a:t> 14" }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	end </a:t>
            </a:r>
          </a:p>
          <a:p>
            <a:r>
              <a:rPr lang="de-DE" sz="1600" dirty="0">
                <a:latin typeface="Source Code Pro" panose="020B0509030403020204" pitchFamily="49" charset="0"/>
              </a:rPr>
              <a:t>end</a:t>
            </a:r>
          </a:p>
        </p:txBody>
      </p:sp>
      <p:sp>
        <p:nvSpPr>
          <p:cNvPr id="9" name="Rechteck 8"/>
          <p:cNvSpPr/>
          <p:nvPr/>
        </p:nvSpPr>
        <p:spPr>
          <a:xfrm>
            <a:off x="1679551" y="1204884"/>
            <a:ext cx="23519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/>
              </a:rPr>
              <a:t>http://</a:t>
            </a:r>
            <a:r>
              <a:rPr lang="de-DE" dirty="0" smtClean="0">
                <a:hlinkClick r:id="rId3"/>
              </a:rPr>
              <a:t>serverspec.org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864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Katacoda</a:t>
            </a:r>
            <a:r>
              <a:rPr lang="de-DE" dirty="0" smtClean="0"/>
              <a:t>: A </a:t>
            </a:r>
            <a:r>
              <a:rPr lang="de-DE" dirty="0" err="1" smtClean="0"/>
              <a:t>Guided</a:t>
            </a:r>
            <a:r>
              <a:rPr lang="de-DE" dirty="0" smtClean="0"/>
              <a:t> </a:t>
            </a:r>
            <a:r>
              <a:rPr lang="de-DE" dirty="0"/>
              <a:t>T</a:t>
            </a:r>
            <a:r>
              <a:rPr lang="de-DE" dirty="0" smtClean="0"/>
              <a:t>raining </a:t>
            </a:r>
            <a:r>
              <a:rPr lang="de-DE" dirty="0"/>
              <a:t>E</a:t>
            </a:r>
            <a:r>
              <a:rPr lang="de-DE" dirty="0" smtClean="0"/>
              <a:t>nvironment </a:t>
            </a:r>
            <a:r>
              <a:rPr lang="de-DE" dirty="0" err="1" smtClean="0"/>
              <a:t>for</a:t>
            </a:r>
            <a:r>
              <a:rPr lang="de-DE" dirty="0" smtClean="0"/>
              <a:t> Docker.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839313"/>
            <a:ext cx="12192000" cy="6057216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2017852" y="2820265"/>
            <a:ext cx="3942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https://katacoda.com/courses/docker</a:t>
            </a:r>
          </a:p>
        </p:txBody>
      </p:sp>
    </p:spTree>
    <p:extLst>
      <p:ext uri="{BB962C8B-B14F-4D97-AF65-F5344CB8AC3E}">
        <p14:creationId xmlns:p14="http://schemas.microsoft.com/office/powerpoint/2010/main" val="385625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github.com/veggiemonk/awesome-docker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23</a:t>
            </a:fld>
            <a:endParaRPr lang="de-D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468" y="1207008"/>
            <a:ext cx="1855356" cy="49377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4019" y="1207008"/>
            <a:ext cx="2048483" cy="49377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2099" y="1207008"/>
            <a:ext cx="2001173" cy="49377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2869" y="1188720"/>
            <a:ext cx="1965722" cy="49560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10062" y="1188720"/>
            <a:ext cx="1965593" cy="49560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006966" y="341985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24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Best Practices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729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List </a:t>
            </a:r>
            <a:r>
              <a:rPr lang="de-DE" dirty="0" err="1" smtClean="0"/>
              <a:t>of</a:t>
            </a:r>
            <a:r>
              <a:rPr lang="de-DE" dirty="0" smtClean="0"/>
              <a:t> Best Practices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25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A Docker-Build must be repeatable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Concatenate associated commands in the `RUN` command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Remove temporary files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Publish important Ports with `EXPOSE`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Define Environment Variables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One Image for all Environments</a:t>
            </a:r>
          </a:p>
          <a:p>
            <a:pPr marL="709200" lvl="1" indent="-457200"/>
            <a:r>
              <a:rPr lang="en-GB" dirty="0" smtClean="0">
                <a:solidFill>
                  <a:schemeClr val="tx1"/>
                </a:solidFill>
              </a:rPr>
              <a:t>Only one image per Version in Docker-Registry</a:t>
            </a:r>
          </a:p>
          <a:p>
            <a:pPr marL="709200" lvl="1" indent="-457200"/>
            <a:r>
              <a:rPr lang="en-GB" dirty="0" smtClean="0">
                <a:solidFill>
                  <a:schemeClr val="tx1"/>
                </a:solidFill>
              </a:rPr>
              <a:t>Environment configuration with Environment variables, Configuration files per volume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12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Docker </a:t>
            </a:r>
            <a:r>
              <a:rPr lang="de-DE" dirty="0" err="1" smtClean="0"/>
              <a:t>Build</a:t>
            </a:r>
            <a:r>
              <a:rPr lang="de-DE" dirty="0" smtClean="0"/>
              <a:t> must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repeatable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26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A </a:t>
            </a:r>
            <a:r>
              <a:rPr lang="de-DE" dirty="0" err="1" smtClean="0"/>
              <a:t>build</a:t>
            </a:r>
            <a:r>
              <a:rPr lang="de-DE" dirty="0" smtClean="0"/>
              <a:t> at a </a:t>
            </a:r>
            <a:r>
              <a:rPr lang="de-DE" dirty="0" err="1" smtClean="0"/>
              <a:t>later</a:t>
            </a:r>
            <a:r>
              <a:rPr lang="de-DE" dirty="0" smtClean="0"/>
              <a:t> time must </a:t>
            </a:r>
            <a:r>
              <a:rPr lang="de-DE" dirty="0" err="1" smtClean="0"/>
              <a:t>produce</a:t>
            </a:r>
            <a:r>
              <a:rPr lang="de-DE" dirty="0" smtClean="0"/>
              <a:t> an </a:t>
            </a:r>
            <a:r>
              <a:rPr lang="de-DE" dirty="0" err="1" smtClean="0"/>
              <a:t>identical</a:t>
            </a:r>
            <a:r>
              <a:rPr lang="de-DE" dirty="0" smtClean="0"/>
              <a:t> </a:t>
            </a:r>
            <a:r>
              <a:rPr lang="de-DE" dirty="0" err="1" smtClean="0"/>
              <a:t>image</a:t>
            </a:r>
            <a:endParaRPr lang="de-DE" dirty="0" smtClean="0"/>
          </a:p>
          <a:p>
            <a:r>
              <a:rPr lang="de-DE" dirty="0" smtClean="0"/>
              <a:t>Keep care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versions</a:t>
            </a:r>
            <a:endParaRPr lang="de-DE" dirty="0" smtClean="0"/>
          </a:p>
          <a:p>
            <a:pPr lvl="1"/>
            <a:r>
              <a:rPr lang="de-DE" dirty="0" smtClean="0"/>
              <a:t>All </a:t>
            </a:r>
            <a:r>
              <a:rPr lang="de-DE" dirty="0" err="1" smtClean="0"/>
              <a:t>files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stored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repository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Dockerfile</a:t>
            </a:r>
            <a:endParaRPr lang="de-DE" dirty="0" smtClean="0"/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 LATEST Tag, </a:t>
            </a:r>
            <a:r>
              <a:rPr lang="de-DE" dirty="0" err="1" smtClean="0"/>
              <a:t>use</a:t>
            </a:r>
            <a:r>
              <a:rPr lang="de-DE" dirty="0" smtClean="0"/>
              <a:t> explicit </a:t>
            </a:r>
            <a:r>
              <a:rPr lang="de-DE" dirty="0" err="1" smtClean="0"/>
              <a:t>versions</a:t>
            </a:r>
            <a:r>
              <a:rPr lang="de-DE" dirty="0" smtClean="0"/>
              <a:t> </a:t>
            </a:r>
            <a:r>
              <a:rPr lang="de-DE" dirty="0" err="1" smtClean="0"/>
              <a:t>instead</a:t>
            </a:r>
            <a:endParaRPr lang="de-DE" dirty="0" smtClean="0"/>
          </a:p>
          <a:p>
            <a:pPr lvl="1"/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version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installing</a:t>
            </a:r>
            <a:r>
              <a:rPr lang="de-DE" dirty="0" smtClean="0"/>
              <a:t> a </a:t>
            </a:r>
            <a:r>
              <a:rPr lang="de-DE" dirty="0"/>
              <a:t>S</a:t>
            </a:r>
            <a:r>
              <a:rPr lang="de-DE" dirty="0" smtClean="0"/>
              <a:t>oftware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668864" y="4674022"/>
            <a:ext cx="646161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endParaRPr lang="en-US" sz="1600" dirty="0" smtClean="0"/>
          </a:p>
          <a:p>
            <a:r>
              <a:rPr lang="en-US" sz="1600" dirty="0" smtClean="0"/>
              <a:t>RUN </a:t>
            </a:r>
            <a:r>
              <a:rPr lang="en-US" sz="1600" dirty="0"/>
              <a:t>apt-get update &amp;&amp; apt-get install -y </a:t>
            </a:r>
            <a:r>
              <a:rPr lang="en-US" sz="1600" dirty="0" smtClean="0"/>
              <a:t>ruby</a:t>
            </a:r>
            <a:r>
              <a:rPr lang="en-US" sz="1600" b="1" dirty="0" smtClean="0">
                <a:solidFill>
                  <a:srgbClr val="FF0000"/>
                </a:solidFill>
              </a:rPr>
              <a:t>1.9.1</a:t>
            </a:r>
          </a:p>
          <a:p>
            <a:endParaRPr lang="de-DE" sz="16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17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Concatenate </a:t>
            </a:r>
            <a:r>
              <a:rPr lang="en-GB" dirty="0" smtClean="0">
                <a:solidFill>
                  <a:schemeClr val="tx1"/>
                </a:solidFill>
              </a:rPr>
              <a:t>associated </a:t>
            </a:r>
            <a:r>
              <a:rPr lang="en-GB" dirty="0">
                <a:solidFill>
                  <a:schemeClr val="tx1"/>
                </a:solidFill>
              </a:rPr>
              <a:t>commands in the `RUN` command</a:t>
            </a:r>
            <a:br>
              <a:rPr lang="en-GB" dirty="0">
                <a:solidFill>
                  <a:schemeClr val="tx1"/>
                </a:solidFill>
              </a:rPr>
            </a:b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27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Every RUN </a:t>
            </a:r>
            <a:r>
              <a:rPr lang="de-DE" dirty="0" err="1" smtClean="0"/>
              <a:t>command</a:t>
            </a:r>
            <a:r>
              <a:rPr lang="de-DE" dirty="0" smtClean="0"/>
              <a:t> </a:t>
            </a:r>
            <a:r>
              <a:rPr lang="de-DE" dirty="0" err="1" smtClean="0"/>
              <a:t>produces</a:t>
            </a:r>
            <a:r>
              <a:rPr lang="de-DE" dirty="0" smtClean="0"/>
              <a:t> a Layer</a:t>
            </a:r>
          </a:p>
          <a:p>
            <a:r>
              <a:rPr lang="de-DE" dirty="0" err="1" smtClean="0"/>
              <a:t>Less</a:t>
            </a:r>
            <a:r>
              <a:rPr lang="de-DE" dirty="0" smtClean="0"/>
              <a:t> </a:t>
            </a:r>
            <a:r>
              <a:rPr lang="de-DE" dirty="0" err="1" smtClean="0"/>
              <a:t>Layers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better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buildung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contributing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endParaRPr lang="de-DE" dirty="0" smtClean="0"/>
          </a:p>
          <a:p>
            <a:r>
              <a:rPr lang="de-DE" dirty="0" err="1" smtClean="0"/>
              <a:t>Concatenate</a:t>
            </a:r>
            <a:r>
              <a:rPr lang="de-DE" dirty="0" smtClean="0"/>
              <a:t> </a:t>
            </a:r>
            <a:r>
              <a:rPr lang="de-DE" dirty="0" err="1" smtClean="0"/>
              <a:t>commands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\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2150861" y="4177237"/>
            <a:ext cx="4650913" cy="13234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 smtClean="0"/>
              <a:t>RUN </a:t>
            </a:r>
            <a:r>
              <a:rPr lang="en-US" sz="1600" dirty="0"/>
              <a:t>apt-get update &amp;&amp; apt-get install -y </a:t>
            </a:r>
            <a:r>
              <a:rPr lang="en-US" sz="1600" dirty="0" err="1"/>
              <a:t>wget</a:t>
            </a:r>
            <a:r>
              <a:rPr lang="en-US" sz="1600" dirty="0"/>
              <a:t> </a:t>
            </a:r>
            <a:r>
              <a:rPr lang="en-US" sz="1600" b="1" dirty="0" smtClean="0">
                <a:solidFill>
                  <a:srgbClr val="FF0000"/>
                </a:solidFill>
              </a:rPr>
              <a:t>\</a:t>
            </a:r>
          </a:p>
          <a:p>
            <a:r>
              <a:rPr lang="en-US" sz="1600" dirty="0" smtClean="0"/>
              <a:t>         </a:t>
            </a:r>
            <a:r>
              <a:rPr lang="de-DE" sz="1600" dirty="0" err="1" smtClean="0"/>
              <a:t>git</a:t>
            </a:r>
            <a:r>
              <a:rPr lang="de-DE" sz="1600" dirty="0" smtClean="0"/>
              <a:t>-core=1:1.9.1-1 </a:t>
            </a:r>
            <a:r>
              <a:rPr lang="de-DE" sz="1600" b="1" dirty="0">
                <a:solidFill>
                  <a:srgbClr val="FF0000"/>
                </a:solidFill>
              </a:rPr>
              <a:t>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subversion</a:t>
            </a:r>
            <a:r>
              <a:rPr lang="de-DE" sz="1600" dirty="0" smtClean="0"/>
              <a:t>=1.8.8-1ubuntu3.2 </a:t>
            </a:r>
            <a:r>
              <a:rPr lang="de-DE" sz="1600" b="1" dirty="0">
                <a:solidFill>
                  <a:srgbClr val="FF0000"/>
                </a:solidFill>
              </a:rPr>
              <a:t>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ruby</a:t>
            </a:r>
            <a:r>
              <a:rPr lang="de-DE" sz="1600" dirty="0" smtClean="0"/>
              <a:t>=1:1.9.3.4 </a:t>
            </a:r>
            <a:r>
              <a:rPr lang="de-DE" sz="1600" dirty="0"/>
              <a:t>&amp;&amp; </a:t>
            </a:r>
            <a:r>
              <a:rPr lang="de-DE" sz="1600" b="1" dirty="0">
                <a:solidFill>
                  <a:srgbClr val="FF0000"/>
                </a:solidFill>
              </a:rPr>
              <a:t>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apt-get</a:t>
            </a:r>
            <a:r>
              <a:rPr lang="de-DE" sz="1600" dirty="0" smtClean="0"/>
              <a:t> </a:t>
            </a:r>
            <a:r>
              <a:rPr lang="de-DE" sz="1600" dirty="0"/>
              <a:t>clean</a:t>
            </a:r>
            <a:endParaRPr lang="de-DE" sz="1600" dirty="0">
              <a:latin typeface="Source Code Pro" panose="020B0509030403020204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287256" y="3578901"/>
            <a:ext cx="4378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Installation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several</a:t>
            </a:r>
            <a:r>
              <a:rPr lang="de-DE" dirty="0" smtClean="0"/>
              <a:t> Software </a:t>
            </a:r>
            <a:r>
              <a:rPr lang="de-DE" dirty="0" err="1" smtClean="0"/>
              <a:t>packages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657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Remove </a:t>
            </a:r>
            <a:r>
              <a:rPr lang="de-DE" dirty="0" err="1" smtClean="0"/>
              <a:t>temporary</a:t>
            </a:r>
            <a:r>
              <a:rPr lang="de-DE" dirty="0" smtClean="0"/>
              <a:t> </a:t>
            </a:r>
            <a:r>
              <a:rPr lang="de-DE" dirty="0" err="1" smtClean="0"/>
              <a:t>files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28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Remove all </a:t>
            </a:r>
            <a:r>
              <a:rPr lang="de-DE" dirty="0" err="1" smtClean="0"/>
              <a:t>temporary</a:t>
            </a:r>
            <a:r>
              <a:rPr lang="de-DE" dirty="0" smtClean="0"/>
              <a:t> </a:t>
            </a:r>
            <a:r>
              <a:rPr lang="de-DE" dirty="0" err="1" smtClean="0"/>
              <a:t>files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produce</a:t>
            </a:r>
            <a:r>
              <a:rPr lang="de-DE" dirty="0" smtClean="0"/>
              <a:t> </a:t>
            </a:r>
            <a:r>
              <a:rPr lang="de-DE" dirty="0" err="1" smtClean="0"/>
              <a:t>small</a:t>
            </a:r>
            <a:r>
              <a:rPr lang="de-DE" dirty="0" smtClean="0"/>
              <a:t> Docker Images</a:t>
            </a:r>
          </a:p>
          <a:p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b="1" dirty="0" smtClean="0"/>
              <a:t>clean</a:t>
            </a:r>
            <a:r>
              <a:rPr lang="de-DE" dirty="0" smtClean="0"/>
              <a:t> </a:t>
            </a:r>
            <a:r>
              <a:rPr lang="de-DE" dirty="0" err="1" smtClean="0"/>
              <a:t>command</a:t>
            </a:r>
            <a:endParaRPr lang="de-DE" dirty="0" smtClean="0"/>
          </a:p>
          <a:p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b="1" dirty="0" smtClean="0"/>
              <a:t>clean</a:t>
            </a:r>
            <a:r>
              <a:rPr lang="de-DE" dirty="0" smtClean="0"/>
              <a:t> </a:t>
            </a:r>
            <a:r>
              <a:rPr lang="de-DE" dirty="0" err="1" smtClean="0"/>
              <a:t>command</a:t>
            </a:r>
            <a:r>
              <a:rPr lang="de-DE" dirty="0" smtClean="0"/>
              <a:t> in a separate RUN </a:t>
            </a:r>
            <a:r>
              <a:rPr lang="de-DE" dirty="0" err="1" smtClean="0"/>
              <a:t>command</a:t>
            </a:r>
            <a:r>
              <a:rPr lang="de-DE" dirty="0" smtClean="0"/>
              <a:t>  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not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clean a different Layer)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2150861" y="5054185"/>
            <a:ext cx="4650913" cy="8617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/>
              <a:t>RUN yum -y install mypackage1 &amp;&amp; 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yum</a:t>
            </a:r>
            <a:r>
              <a:rPr lang="de-DE" sz="1600" dirty="0" smtClean="0"/>
              <a:t> </a:t>
            </a:r>
            <a:r>
              <a:rPr lang="de-DE" sz="1600" dirty="0"/>
              <a:t>-y </a:t>
            </a:r>
            <a:r>
              <a:rPr lang="de-DE" sz="1600" dirty="0" err="1"/>
              <a:t>install</a:t>
            </a:r>
            <a:r>
              <a:rPr lang="de-DE" sz="1600" dirty="0"/>
              <a:t> mypackage2 &amp;&amp; 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yum</a:t>
            </a:r>
            <a:r>
              <a:rPr lang="de-DE" sz="1600" dirty="0" smtClean="0"/>
              <a:t> </a:t>
            </a:r>
            <a:r>
              <a:rPr lang="de-DE" sz="1600" b="1" dirty="0">
                <a:solidFill>
                  <a:srgbClr val="FF0000"/>
                </a:solidFill>
              </a:rPr>
              <a:t>clean all -y</a:t>
            </a:r>
            <a:endParaRPr lang="de-DE" sz="1600" b="1" dirty="0">
              <a:solidFill>
                <a:srgbClr val="FF0000"/>
              </a:solidFill>
              <a:latin typeface="Source Code Pro" panose="020B0509030403020204" pitchFamily="49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2295752" y="4455849"/>
            <a:ext cx="4361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Installation </a:t>
            </a:r>
            <a:r>
              <a:rPr lang="de-DE" dirty="0" err="1" smtClean="0"/>
              <a:t>of</a:t>
            </a:r>
            <a:r>
              <a:rPr lang="de-DE" dirty="0" smtClean="0"/>
              <a:t> a Linux Package </a:t>
            </a:r>
            <a:r>
              <a:rPr lang="de-DE" dirty="0" err="1" smtClean="0"/>
              <a:t>with</a:t>
            </a:r>
            <a:r>
              <a:rPr lang="de-DE" dirty="0" smtClean="0"/>
              <a:t> YUM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332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Publish important Ports with `</a:t>
            </a:r>
            <a:r>
              <a:rPr lang="en-GB" dirty="0" smtClean="0">
                <a:solidFill>
                  <a:schemeClr val="tx1"/>
                </a:solidFill>
              </a:rPr>
              <a:t>EXPOSE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smtClean="0">
                <a:solidFill>
                  <a:schemeClr val="tx1"/>
                </a:solidFill>
              </a:rPr>
              <a:t>`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29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 smtClean="0"/>
              <a:t>EXPOSE makes a Port accessible for the host system or other containers</a:t>
            </a:r>
          </a:p>
          <a:p>
            <a:r>
              <a:rPr lang="en-GB" dirty="0" smtClean="0"/>
              <a:t>Exposed Ports </a:t>
            </a:r>
          </a:p>
          <a:p>
            <a:pPr lvl="1"/>
            <a:r>
              <a:rPr lang="en-GB" dirty="0" smtClean="0"/>
              <a:t>are shown by the </a:t>
            </a: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 smtClean="0"/>
              <a:t>command </a:t>
            </a:r>
          </a:p>
          <a:p>
            <a:pPr lvl="1"/>
            <a:r>
              <a:rPr lang="en-GB" dirty="0" smtClean="0"/>
              <a:t>are executed in the image meta data by the </a:t>
            </a: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inspect </a:t>
            </a:r>
            <a:r>
              <a:rPr lang="en-GB" dirty="0" smtClean="0"/>
              <a:t>command</a:t>
            </a:r>
          </a:p>
          <a:p>
            <a:pPr lvl="1"/>
            <a:r>
              <a:rPr lang="en-GB" dirty="0" smtClean="0"/>
              <a:t>will be connected automatically by linked containers</a:t>
            </a:r>
          </a:p>
          <a:p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668864" y="4674022"/>
            <a:ext cx="646161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endParaRPr lang="en-US" sz="1600" dirty="0" smtClean="0"/>
          </a:p>
          <a:p>
            <a:r>
              <a:rPr lang="en-US" sz="1600" b="1" dirty="0" smtClean="0">
                <a:solidFill>
                  <a:srgbClr val="FF0000"/>
                </a:solidFill>
              </a:rPr>
              <a:t>EXPOSE</a:t>
            </a:r>
            <a:r>
              <a:rPr lang="en-US" sz="1600" dirty="0" smtClean="0"/>
              <a:t>  12340</a:t>
            </a:r>
            <a:endParaRPr lang="en-US" sz="1600" b="1" dirty="0" smtClean="0">
              <a:solidFill>
                <a:srgbClr val="FF0000"/>
              </a:solidFill>
            </a:endParaRPr>
          </a:p>
          <a:p>
            <a:endParaRPr lang="de-DE" sz="16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35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271430" y="37817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71430" y="27761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1280698" y="4823851"/>
            <a:ext cx="9135320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4385818" y="4951994"/>
            <a:ext cx="19440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040820" y="39250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040820" y="28640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1224" y="1789030"/>
            <a:ext cx="3924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App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5518951" y="1798941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Services</a:t>
            </a:r>
          </a:p>
        </p:txBody>
      </p:sp>
      <p:sp>
        <p:nvSpPr>
          <p:cNvPr id="18" name="Abgerundetes Rechteck 17"/>
          <p:cNvSpPr/>
          <p:nvPr/>
        </p:nvSpPr>
        <p:spPr>
          <a:xfrm>
            <a:off x="8199203" y="28640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19" name="Abgerundetes Rechteck 18"/>
          <p:cNvSpPr/>
          <p:nvPr/>
        </p:nvSpPr>
        <p:spPr>
          <a:xfrm>
            <a:off x="8199203" y="39072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8199203" y="49519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24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198677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Define Environment Variables</a:t>
            </a:r>
            <a:br>
              <a:rPr lang="en-GB" dirty="0">
                <a:solidFill>
                  <a:schemeClr val="tx1"/>
                </a:solidFill>
              </a:rPr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30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Visible in </a:t>
            </a:r>
            <a:r>
              <a:rPr lang="de-DE" dirty="0" err="1" smtClean="0"/>
              <a:t>Dockerfile</a:t>
            </a:r>
            <a:endParaRPr lang="de-DE" dirty="0" smtClean="0"/>
          </a:p>
          <a:p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Excecution</a:t>
            </a:r>
            <a:endParaRPr lang="de-DE" dirty="0" smtClean="0"/>
          </a:p>
          <a:p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overwritten</a:t>
            </a:r>
            <a:r>
              <a:rPr lang="de-DE" dirty="0" smtClean="0"/>
              <a:t> at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Container</a:t>
            </a:r>
          </a:p>
        </p:txBody>
      </p:sp>
      <p:sp>
        <p:nvSpPr>
          <p:cNvPr id="5" name="Rechteck 4"/>
          <p:cNvSpPr/>
          <p:nvPr/>
        </p:nvSpPr>
        <p:spPr>
          <a:xfrm>
            <a:off x="2845342" y="4132863"/>
            <a:ext cx="465091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FF0000"/>
                </a:solidFill>
              </a:rPr>
              <a:t>ENV</a:t>
            </a:r>
            <a:r>
              <a:rPr lang="de-DE" sz="1600" dirty="0" smtClean="0"/>
              <a:t> JAVA_HOME </a:t>
            </a:r>
            <a:r>
              <a:rPr lang="de-DE" sz="1600" dirty="0"/>
              <a:t>/</a:t>
            </a:r>
            <a:r>
              <a:rPr lang="de-DE" sz="1600" dirty="0" err="1"/>
              <a:t>opt</a:t>
            </a:r>
            <a:r>
              <a:rPr lang="de-DE" sz="1600" dirty="0"/>
              <a:t>/</a:t>
            </a:r>
            <a:r>
              <a:rPr lang="de-DE" sz="1600" dirty="0" err="1"/>
              <a:t>java-oracle</a:t>
            </a:r>
            <a:r>
              <a:rPr lang="de-DE" sz="1600" dirty="0"/>
              <a:t>/jdk1.8.0_92</a:t>
            </a:r>
          </a:p>
          <a:p>
            <a:r>
              <a:rPr lang="de-DE" sz="1600" b="1" dirty="0" smtClean="0">
                <a:solidFill>
                  <a:srgbClr val="FF0000"/>
                </a:solidFill>
              </a:rPr>
              <a:t>ENV</a:t>
            </a:r>
            <a:r>
              <a:rPr lang="de-DE" sz="1600" dirty="0" smtClean="0"/>
              <a:t> </a:t>
            </a:r>
            <a:r>
              <a:rPr lang="de-DE" sz="1600" dirty="0"/>
              <a:t>MAVEN_HOME /</a:t>
            </a:r>
            <a:r>
              <a:rPr lang="de-DE" sz="1600" dirty="0" err="1"/>
              <a:t>usr</a:t>
            </a:r>
            <a:r>
              <a:rPr lang="de-DE" sz="1600" dirty="0"/>
              <a:t>/</a:t>
            </a:r>
            <a:r>
              <a:rPr lang="de-DE" sz="1600" dirty="0" err="1"/>
              <a:t>share</a:t>
            </a:r>
            <a:r>
              <a:rPr lang="de-DE" sz="1600" dirty="0"/>
              <a:t>/</a:t>
            </a:r>
            <a:r>
              <a:rPr lang="de-DE" sz="1600" dirty="0" err="1"/>
              <a:t>maven</a:t>
            </a:r>
            <a:endParaRPr lang="de-DE" sz="1600" b="1" dirty="0">
              <a:solidFill>
                <a:srgbClr val="FF0000"/>
              </a:solidFill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80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/>
                </a:solidFill>
              </a:rPr>
              <a:t>Hardware vs. OS </a:t>
            </a:r>
            <a:r>
              <a:rPr lang="de-DE" dirty="0" err="1" smtClean="0">
                <a:solidFill>
                  <a:schemeClr val="tx1"/>
                </a:solidFill>
              </a:rPr>
              <a:t>Virtualization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4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1188691" y="4540843"/>
            <a:ext cx="2895600" cy="5660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Real Hardware</a:t>
            </a:r>
          </a:p>
        </p:txBody>
      </p:sp>
      <p:sp>
        <p:nvSpPr>
          <p:cNvPr id="8" name="Rechteck 7"/>
          <p:cNvSpPr/>
          <p:nvPr/>
        </p:nvSpPr>
        <p:spPr>
          <a:xfrm>
            <a:off x="1188691" y="3905525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Virtual Hardware</a:t>
            </a:r>
          </a:p>
        </p:txBody>
      </p:sp>
      <p:sp>
        <p:nvSpPr>
          <p:cNvPr id="9" name="Rechteck 8"/>
          <p:cNvSpPr/>
          <p:nvPr/>
        </p:nvSpPr>
        <p:spPr>
          <a:xfrm>
            <a:off x="1188691" y="3270206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OS</a:t>
            </a:r>
          </a:p>
        </p:txBody>
      </p:sp>
      <p:sp>
        <p:nvSpPr>
          <p:cNvPr id="10" name="Rechteck 9"/>
          <p:cNvSpPr/>
          <p:nvPr/>
        </p:nvSpPr>
        <p:spPr>
          <a:xfrm>
            <a:off x="1188691" y="2634887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OS Libraries</a:t>
            </a:r>
          </a:p>
        </p:txBody>
      </p:sp>
      <p:sp>
        <p:nvSpPr>
          <p:cNvPr id="11" name="Rechteck 10"/>
          <p:cNvSpPr/>
          <p:nvPr/>
        </p:nvSpPr>
        <p:spPr>
          <a:xfrm>
            <a:off x="1188691" y="1999568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Application</a:t>
            </a:r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7552068" y="4540843"/>
            <a:ext cx="2895600" cy="5660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Real Hardware</a:t>
            </a:r>
          </a:p>
        </p:txBody>
      </p:sp>
      <p:sp>
        <p:nvSpPr>
          <p:cNvPr id="13" name="Rechteck 12"/>
          <p:cNvSpPr/>
          <p:nvPr/>
        </p:nvSpPr>
        <p:spPr>
          <a:xfrm>
            <a:off x="7552068" y="3905525"/>
            <a:ext cx="2895600" cy="566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(Virtual Hardware)</a:t>
            </a:r>
          </a:p>
        </p:txBody>
      </p:sp>
      <p:sp>
        <p:nvSpPr>
          <p:cNvPr id="14" name="Rechteck 13"/>
          <p:cNvSpPr/>
          <p:nvPr/>
        </p:nvSpPr>
        <p:spPr>
          <a:xfrm>
            <a:off x="7552068" y="3270206"/>
            <a:ext cx="2895600" cy="5660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OS</a:t>
            </a:r>
          </a:p>
        </p:txBody>
      </p:sp>
      <p:sp>
        <p:nvSpPr>
          <p:cNvPr id="15" name="Rechteck 14"/>
          <p:cNvSpPr/>
          <p:nvPr/>
        </p:nvSpPr>
        <p:spPr>
          <a:xfrm>
            <a:off x="7552068" y="2634887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OS Libraries</a:t>
            </a:r>
          </a:p>
        </p:txBody>
      </p:sp>
      <p:sp>
        <p:nvSpPr>
          <p:cNvPr id="16" name="Rechteck 15"/>
          <p:cNvSpPr/>
          <p:nvPr/>
        </p:nvSpPr>
        <p:spPr>
          <a:xfrm>
            <a:off x="7552068" y="1999568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Application</a:t>
            </a:r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19" name="Pfeil nach unten 18"/>
          <p:cNvSpPr/>
          <p:nvPr/>
        </p:nvSpPr>
        <p:spPr>
          <a:xfrm>
            <a:off x="1188690" y="4392160"/>
            <a:ext cx="2895601" cy="293929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0" name="Textfeld 19"/>
          <p:cNvSpPr txBox="1"/>
          <p:nvPr/>
        </p:nvSpPr>
        <p:spPr>
          <a:xfrm>
            <a:off x="2333368" y="4339590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HSI*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1" name="Pfeil nach unten 20"/>
          <p:cNvSpPr/>
          <p:nvPr/>
        </p:nvSpPr>
        <p:spPr>
          <a:xfrm>
            <a:off x="7552067" y="3118347"/>
            <a:ext cx="2895601" cy="293929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Textfeld 21"/>
          <p:cNvSpPr txBox="1"/>
          <p:nvPr/>
        </p:nvSpPr>
        <p:spPr>
          <a:xfrm>
            <a:off x="8720191" y="306577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SCI*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1284095" y="1114687"/>
            <a:ext cx="2745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Hardware </a:t>
            </a:r>
            <a:r>
              <a:rPr lang="de-DE" b="1" dirty="0" err="1" smtClean="0"/>
              <a:t>Virtualization</a:t>
            </a:r>
            <a:endParaRPr lang="de-DE" b="1" dirty="0"/>
          </a:p>
        </p:txBody>
      </p:sp>
      <p:sp>
        <p:nvSpPr>
          <p:cNvPr id="24" name="Textfeld 23"/>
          <p:cNvSpPr txBox="1"/>
          <p:nvPr/>
        </p:nvSpPr>
        <p:spPr>
          <a:xfrm>
            <a:off x="7986288" y="1166447"/>
            <a:ext cx="2027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OS </a:t>
            </a:r>
            <a:r>
              <a:rPr lang="de-DE" b="1" dirty="0" err="1" smtClean="0"/>
              <a:t>Virtualization</a:t>
            </a:r>
            <a:endParaRPr lang="de-DE" b="1" dirty="0"/>
          </a:p>
        </p:txBody>
      </p:sp>
      <p:sp>
        <p:nvSpPr>
          <p:cNvPr id="25" name="Geschweifte Klammer rechts 24"/>
          <p:cNvSpPr/>
          <p:nvPr/>
        </p:nvSpPr>
        <p:spPr>
          <a:xfrm>
            <a:off x="4333639" y="2019254"/>
            <a:ext cx="202282" cy="2452328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Geschweifte Klammer rechts 26"/>
          <p:cNvSpPr/>
          <p:nvPr/>
        </p:nvSpPr>
        <p:spPr>
          <a:xfrm>
            <a:off x="4333639" y="4524256"/>
            <a:ext cx="202282" cy="582644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Geschweifte Klammer rechts 27"/>
          <p:cNvSpPr/>
          <p:nvPr/>
        </p:nvSpPr>
        <p:spPr>
          <a:xfrm flipH="1">
            <a:off x="7040301" y="2019254"/>
            <a:ext cx="158990" cy="1157872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Geschweifte Klammer rechts 28"/>
          <p:cNvSpPr/>
          <p:nvPr/>
        </p:nvSpPr>
        <p:spPr>
          <a:xfrm flipH="1">
            <a:off x="7039628" y="3265310"/>
            <a:ext cx="166919" cy="1841589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feld 29"/>
          <p:cNvSpPr txBox="1"/>
          <p:nvPr/>
        </p:nvSpPr>
        <p:spPr>
          <a:xfrm>
            <a:off x="5002114" y="2756417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Private </a:t>
            </a:r>
            <a:r>
              <a:rPr lang="de-DE" dirty="0" err="1" smtClean="0"/>
              <a:t>Copy</a:t>
            </a:r>
            <a:endParaRPr lang="de-DE" dirty="0"/>
          </a:p>
        </p:txBody>
      </p:sp>
      <p:sp>
        <p:nvSpPr>
          <p:cNvPr id="31" name="Textfeld 30"/>
          <p:cNvSpPr txBox="1"/>
          <p:nvPr/>
        </p:nvSpPr>
        <p:spPr>
          <a:xfrm>
            <a:off x="4650283" y="4403106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Shared</a:t>
            </a:r>
            <a:r>
              <a:rPr lang="de-DE" dirty="0" smtClean="0"/>
              <a:t> Resources</a:t>
            </a:r>
            <a:endParaRPr lang="de-DE" dirty="0"/>
          </a:p>
        </p:txBody>
      </p:sp>
      <p:cxnSp>
        <p:nvCxnSpPr>
          <p:cNvPr id="33" name="Gerader Verbinder 32"/>
          <p:cNvCxnSpPr>
            <a:stCxn id="25" idx="1"/>
            <a:endCxn id="30" idx="1"/>
          </p:cNvCxnSpPr>
          <p:nvPr/>
        </p:nvCxnSpPr>
        <p:spPr>
          <a:xfrm flipV="1">
            <a:off x="4535921" y="2941083"/>
            <a:ext cx="466193" cy="304335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30" idx="3"/>
            <a:endCxn id="28" idx="1"/>
          </p:cNvCxnSpPr>
          <p:nvPr/>
        </p:nvCxnSpPr>
        <p:spPr>
          <a:xfrm flipV="1">
            <a:off x="6507654" y="2598190"/>
            <a:ext cx="532647" cy="342893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27" idx="1"/>
            <a:endCxn id="31" idx="1"/>
          </p:cNvCxnSpPr>
          <p:nvPr/>
        </p:nvCxnSpPr>
        <p:spPr>
          <a:xfrm flipV="1">
            <a:off x="4535921" y="4587772"/>
            <a:ext cx="114362" cy="227806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/>
          <p:cNvCxnSpPr>
            <a:stCxn id="31" idx="3"/>
            <a:endCxn id="29" idx="1"/>
          </p:cNvCxnSpPr>
          <p:nvPr/>
        </p:nvCxnSpPr>
        <p:spPr>
          <a:xfrm flipV="1">
            <a:off x="6745728" y="4186105"/>
            <a:ext cx="293900" cy="401667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feld 43"/>
          <p:cNvSpPr txBox="1"/>
          <p:nvPr/>
        </p:nvSpPr>
        <p:spPr>
          <a:xfrm>
            <a:off x="7045011" y="5281109"/>
            <a:ext cx="47151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Less</a:t>
            </a:r>
            <a:r>
              <a:rPr lang="de-DE" dirty="0" smtClean="0"/>
              <a:t> </a:t>
            </a:r>
            <a:r>
              <a:rPr lang="de-DE" dirty="0" err="1" smtClean="0"/>
              <a:t>volume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private </a:t>
            </a:r>
            <a:r>
              <a:rPr lang="de-DE" dirty="0" err="1" smtClean="0"/>
              <a:t>copy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Near</a:t>
            </a:r>
            <a:r>
              <a:rPr lang="de-DE" dirty="0"/>
              <a:t> </a:t>
            </a:r>
            <a:r>
              <a:rPr lang="de-DE" dirty="0" err="1" smtClean="0"/>
              <a:t>zero</a:t>
            </a:r>
            <a:r>
              <a:rPr lang="de-DE" dirty="0" smtClean="0"/>
              <a:t> </a:t>
            </a:r>
            <a:r>
              <a:rPr lang="de-DE" dirty="0" err="1" smtClean="0"/>
              <a:t>runtime</a:t>
            </a:r>
            <a:r>
              <a:rPr lang="de-DE" dirty="0" smtClean="0"/>
              <a:t> </a:t>
            </a:r>
            <a:r>
              <a:rPr lang="de-DE" dirty="0" err="1" smtClean="0"/>
              <a:t>overhead</a:t>
            </a:r>
            <a:r>
              <a:rPr lang="de-DE" dirty="0" smtClean="0"/>
              <a:t> (RAM, CPU)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Short </a:t>
            </a:r>
            <a:r>
              <a:rPr lang="de-DE" dirty="0" err="1" smtClean="0"/>
              <a:t>start-up</a:t>
            </a:r>
            <a:r>
              <a:rPr lang="de-DE" dirty="0" smtClean="0"/>
              <a:t> time (~ time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lauch</a:t>
            </a:r>
            <a:r>
              <a:rPr lang="de-DE" dirty="0" smtClean="0"/>
              <a:t> a </a:t>
            </a:r>
            <a:r>
              <a:rPr lang="de-DE" dirty="0" err="1" smtClean="0"/>
              <a:t>process</a:t>
            </a:r>
            <a:r>
              <a:rPr lang="de-DE" dirty="0"/>
              <a:t>)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5" name="Textfeld 44"/>
          <p:cNvSpPr txBox="1"/>
          <p:nvPr/>
        </p:nvSpPr>
        <p:spPr>
          <a:xfrm>
            <a:off x="1256397" y="5241986"/>
            <a:ext cx="2281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Stronger</a:t>
            </a:r>
            <a:r>
              <a:rPr lang="de-DE" dirty="0" smtClean="0"/>
              <a:t> Isolation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9297733" y="272659"/>
            <a:ext cx="2725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*) HSI = Hardware Software Interface</a:t>
            </a:r>
          </a:p>
          <a:p>
            <a:r>
              <a:rPr lang="de-DE" sz="1200" dirty="0" smtClean="0"/>
              <a:t>    SCI = System Call Interface</a:t>
            </a:r>
            <a:endParaRPr lang="de-DE" sz="1200" dirty="0"/>
          </a:p>
        </p:txBody>
      </p:sp>
      <p:sp>
        <p:nvSpPr>
          <p:cNvPr id="5" name="Textfeld 4"/>
          <p:cNvSpPr txBox="1"/>
          <p:nvPr/>
        </p:nvSpPr>
        <p:spPr>
          <a:xfrm rot="16200000">
            <a:off x="3372989" y="3165673"/>
            <a:ext cx="1770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Virtual </a:t>
            </a:r>
            <a:r>
              <a:rPr lang="de-DE" dirty="0" err="1" smtClean="0"/>
              <a:t>Machine</a:t>
            </a:r>
            <a:endParaRPr lang="de-DE" dirty="0"/>
          </a:p>
        </p:txBody>
      </p:sp>
      <p:sp>
        <p:nvSpPr>
          <p:cNvPr id="35" name="Textfeld 34"/>
          <p:cNvSpPr txBox="1"/>
          <p:nvPr/>
        </p:nvSpPr>
        <p:spPr>
          <a:xfrm rot="16200000">
            <a:off x="6735494" y="242380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Container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1608003" y="1535779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 smtClean="0"/>
              <a:t>Isolated</a:t>
            </a:r>
            <a:r>
              <a:rPr lang="de-DE" i="1" dirty="0" smtClean="0"/>
              <a:t> Hardware</a:t>
            </a:r>
            <a:endParaRPr lang="de-DE" i="1" dirty="0"/>
          </a:p>
        </p:txBody>
      </p:sp>
      <p:sp>
        <p:nvSpPr>
          <p:cNvPr id="37" name="Textfeld 36"/>
          <p:cNvSpPr txBox="1"/>
          <p:nvPr/>
        </p:nvSpPr>
        <p:spPr>
          <a:xfrm>
            <a:off x="6171436" y="1530253"/>
            <a:ext cx="5233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 smtClean="0"/>
              <a:t>Isolated</a:t>
            </a:r>
            <a:r>
              <a:rPr lang="de-DE" i="1" dirty="0" smtClean="0"/>
              <a:t> NW-interface, </a:t>
            </a:r>
            <a:r>
              <a:rPr lang="de-DE" i="1" dirty="0" err="1" smtClean="0"/>
              <a:t>process</a:t>
            </a:r>
            <a:r>
              <a:rPr lang="de-DE" i="1" dirty="0" smtClean="0"/>
              <a:t> </a:t>
            </a:r>
            <a:r>
              <a:rPr lang="de-DE" i="1" dirty="0" err="1" smtClean="0"/>
              <a:t>space</a:t>
            </a:r>
            <a:r>
              <a:rPr lang="de-DE" i="1" dirty="0" smtClean="0"/>
              <a:t>, </a:t>
            </a:r>
            <a:r>
              <a:rPr lang="de-DE" i="1" dirty="0" err="1" smtClean="0"/>
              <a:t>file</a:t>
            </a:r>
            <a:r>
              <a:rPr lang="de-DE" i="1" dirty="0" smtClean="0"/>
              <a:t> </a:t>
            </a:r>
            <a:r>
              <a:rPr lang="de-DE" i="1" dirty="0" err="1" smtClean="0"/>
              <a:t>system</a:t>
            </a:r>
            <a:endParaRPr lang="de-DE" i="1" dirty="0"/>
          </a:p>
        </p:txBody>
      </p:sp>
      <p:pic>
        <p:nvPicPr>
          <p:cNvPr id="27650" name="Picture 2" descr="https://upload.wikimedia.org/wikipedia/commons/d/d5/Virtualbox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5441" y="2420660"/>
            <a:ext cx="2220949" cy="222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654" name="Picture 6" descr="http://www.unixstickers.com/image/data/stickers/docker/Docker-logo-and-type.sh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44359">
            <a:off x="9096933" y="1688225"/>
            <a:ext cx="3906113" cy="390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1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5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Basics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255" y="1307136"/>
            <a:ext cx="7842238" cy="4885714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201895" y="6192850"/>
            <a:ext cx="85120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bg1"/>
                </a:solidFill>
              </a:rPr>
              <a:t>http://</a:t>
            </a:r>
            <a:r>
              <a:rPr lang="de-DE" sz="1600" dirty="0" smtClean="0">
                <a:solidFill>
                  <a:schemeClr val="bg1"/>
                </a:solidFill>
              </a:rPr>
              <a:t>www.enterprisetech.com/2014/05/28/google-runs-software-containers</a:t>
            </a:r>
            <a:endParaRPr lang="de-D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47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82" name="think-cell Folie" r:id="rId4" imgW="327" imgH="327" progId="TCLayout.ActiveDocument.1">
                  <p:embed/>
                </p:oleObj>
              </mc:Choice>
              <mc:Fallback>
                <p:oleObj name="think-cell Folie" r:id="rId4" imgW="327" imgH="327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6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Containerization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Docker</a:t>
            </a:r>
            <a:endParaRPr lang="de-DE" dirty="0"/>
          </a:p>
        </p:txBody>
      </p:sp>
      <p:pic>
        <p:nvPicPr>
          <p:cNvPr id="20482" name="Picture 2" descr="http://www.containersucher.com/assets/plugindata/w2dblgbb1ca3b3057e90d9af3e514539e33a22/pic1271913090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733" y="1639974"/>
            <a:ext cx="6387661" cy="3950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 descr="http://www.voelkner.de/products/156561/100-xl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089" y="2581023"/>
            <a:ext cx="1593056" cy="1006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8" name="Picture 8" descr="http://www.henri.de/media/image/thumbnail/5964d3325b95881a5ebb4a0835fbf358_600x600.jp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62"/>
          <a:stretch/>
        </p:blipFill>
        <p:spPr bwMode="auto">
          <a:xfrm rot="548104">
            <a:off x="5790160" y="4985173"/>
            <a:ext cx="2105556" cy="61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/>
          <p:cNvSpPr txBox="1"/>
          <p:nvPr/>
        </p:nvSpPr>
        <p:spPr>
          <a:xfrm>
            <a:off x="8776710" y="2581023"/>
            <a:ext cx="33390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 err="1" smtClean="0">
                <a:solidFill>
                  <a:schemeClr val="bg1"/>
                </a:solidFill>
              </a:rPr>
              <a:t>My</a:t>
            </a:r>
            <a:endParaRPr lang="de-DE" sz="4400" dirty="0" smtClean="0">
              <a:solidFill>
                <a:schemeClr val="bg1"/>
              </a:solidFill>
            </a:endParaRPr>
          </a:p>
          <a:p>
            <a:r>
              <a:rPr lang="de-DE" sz="4400" dirty="0" smtClean="0">
                <a:solidFill>
                  <a:schemeClr val="bg1"/>
                </a:solidFill>
              </a:rPr>
              <a:t>App</a:t>
            </a:r>
            <a:endParaRPr lang="de-DE" sz="4400" dirty="0">
              <a:solidFill>
                <a:schemeClr val="bg1"/>
              </a:solidFill>
            </a:endParaRPr>
          </a:p>
        </p:txBody>
      </p:sp>
      <p:pic>
        <p:nvPicPr>
          <p:cNvPr id="21520" name="Picture 16" descr="http://s4.srfcdn.ch/images/auftritte/kultur/bilder/2014/01/03/node_3915298/56659514-4-ger-DE/bild_s12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72" y="2029036"/>
            <a:ext cx="4156794" cy="3117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feil nach rechts 6"/>
          <p:cNvSpPr/>
          <p:nvPr/>
        </p:nvSpPr>
        <p:spPr>
          <a:xfrm>
            <a:off x="4960358" y="3367983"/>
            <a:ext cx="794473" cy="49481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474384" y="5159921"/>
            <a:ext cx="428908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/>
              <a:t>http://www.srf.ch/kultur/im-fokus/brasilien/favelas-im-wandel-die-armen-muessen-weichen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374296" y="5624565"/>
            <a:ext cx="64703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Standard </a:t>
            </a:r>
            <a:r>
              <a:rPr lang="de-DE" sz="2400" dirty="0" err="1" smtClean="0"/>
              <a:t>format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operations</a:t>
            </a:r>
            <a:r>
              <a:rPr lang="de-DE" sz="2400" dirty="0" smtClean="0"/>
              <a:t> </a:t>
            </a:r>
            <a:br>
              <a:rPr lang="de-DE" sz="2400" dirty="0" smtClean="0"/>
            </a:br>
            <a:r>
              <a:rPr lang="de-DE" sz="2400" dirty="0" smtClean="0"/>
              <a:t>(</a:t>
            </a:r>
            <a:r>
              <a:rPr lang="de-DE" sz="2400" dirty="0" err="1" smtClean="0"/>
              <a:t>start</a:t>
            </a:r>
            <a:r>
              <a:rPr lang="de-DE" sz="2400" dirty="0" smtClean="0"/>
              <a:t>, </a:t>
            </a:r>
            <a:r>
              <a:rPr lang="de-DE" sz="2400" dirty="0" err="1" smtClean="0"/>
              <a:t>stop</a:t>
            </a:r>
            <a:r>
              <a:rPr lang="de-DE" sz="2400" dirty="0" smtClean="0"/>
              <a:t>, </a:t>
            </a:r>
            <a:r>
              <a:rPr lang="de-DE" sz="2400" dirty="0" err="1" smtClean="0"/>
              <a:t>configure</a:t>
            </a:r>
            <a:r>
              <a:rPr lang="de-DE" sz="2400" dirty="0" smtClean="0"/>
              <a:t>, </a:t>
            </a:r>
            <a:r>
              <a:rPr lang="de-DE" sz="2400" dirty="0" err="1" smtClean="0"/>
              <a:t>wire</a:t>
            </a:r>
            <a:r>
              <a:rPr lang="de-DE" sz="2400" dirty="0" smtClean="0"/>
              <a:t>, </a:t>
            </a:r>
            <a:r>
              <a:rPr lang="de-DE" sz="2400" dirty="0" err="1" smtClean="0"/>
              <a:t>debug</a:t>
            </a:r>
            <a:r>
              <a:rPr lang="de-DE" sz="2400" dirty="0" smtClean="0"/>
              <a:t>, …) </a:t>
            </a:r>
            <a:br>
              <a:rPr lang="de-DE" sz="2400" dirty="0" smtClean="0"/>
            </a:b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software</a:t>
            </a:r>
            <a:r>
              <a:rPr lang="de-DE" sz="2400" dirty="0" smtClean="0"/>
              <a:t> </a:t>
            </a:r>
            <a:r>
              <a:rPr lang="de-DE" sz="2400" dirty="0" err="1" smtClean="0"/>
              <a:t>logistics</a:t>
            </a:r>
            <a:r>
              <a:rPr lang="de-DE" sz="2400" dirty="0" smtClean="0"/>
              <a:t>.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08280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el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Docker: Building Blocks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7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970" y="1515724"/>
            <a:ext cx="5738173" cy="4452240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3689272" y="4474128"/>
            <a:ext cx="3657600" cy="1493836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7346872" y="2980291"/>
            <a:ext cx="1287230" cy="2987673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9" name="Gerader Verbinder 8"/>
          <p:cNvCxnSpPr>
            <a:endCxn id="4" idx="1"/>
          </p:cNvCxnSpPr>
          <p:nvPr/>
        </p:nvCxnSpPr>
        <p:spPr>
          <a:xfrm>
            <a:off x="1582886" y="4939719"/>
            <a:ext cx="2106386" cy="281327"/>
          </a:xfrm>
          <a:prstGeom prst="line">
            <a:avLst/>
          </a:prstGeom>
          <a:ln w="31750" cmpd="sng">
            <a:solidFill>
              <a:srgbClr val="FF0000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449242" y="4724199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Isolation</a:t>
            </a:r>
            <a:endParaRPr lang="de-DE" b="1" dirty="0"/>
          </a:p>
        </p:txBody>
      </p:sp>
      <p:cxnSp>
        <p:nvCxnSpPr>
          <p:cNvPr id="11" name="Gerader Verbinder 10"/>
          <p:cNvCxnSpPr>
            <a:endCxn id="7" idx="3"/>
          </p:cNvCxnSpPr>
          <p:nvPr/>
        </p:nvCxnSpPr>
        <p:spPr>
          <a:xfrm flipH="1">
            <a:off x="8634102" y="2565900"/>
            <a:ext cx="1168244" cy="1908228"/>
          </a:xfrm>
          <a:prstGeom prst="line">
            <a:avLst/>
          </a:prstGeom>
          <a:ln w="31750" cmpd="sng">
            <a:solidFill>
              <a:srgbClr val="FF0000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/>
        </p:nvSpPr>
        <p:spPr>
          <a:xfrm>
            <a:off x="9802346" y="2397657"/>
            <a:ext cx="2313454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Union File Systems</a:t>
            </a:r>
            <a:endParaRPr lang="de-DE" b="1" dirty="0"/>
          </a:p>
          <a:p>
            <a:pPr marL="285750" indent="-285750">
              <a:buFont typeface="Arial" charset="0"/>
              <a:buChar char="•"/>
            </a:pPr>
            <a:r>
              <a:rPr lang="de-DE" sz="1400" dirty="0" err="1" smtClean="0"/>
              <a:t>Modifications</a:t>
            </a:r>
            <a:r>
              <a:rPr lang="de-DE" sz="1400" dirty="0" smtClean="0"/>
              <a:t> </a:t>
            </a:r>
            <a:r>
              <a:rPr lang="de-DE" sz="1400" dirty="0" err="1" smtClean="0"/>
              <a:t>are</a:t>
            </a:r>
            <a:r>
              <a:rPr lang="de-DE" sz="1400" dirty="0" smtClean="0"/>
              <a:t/>
            </a:r>
            <a:br>
              <a:rPr lang="de-DE" sz="1400" dirty="0" smtClean="0"/>
            </a:br>
            <a:r>
              <a:rPr lang="de-DE" sz="1400" dirty="0" err="1" smtClean="0"/>
              <a:t>stored</a:t>
            </a:r>
            <a:r>
              <a:rPr lang="de-DE" sz="1400" dirty="0" smtClean="0"/>
              <a:t> in </a:t>
            </a:r>
            <a:r>
              <a:rPr lang="de-DE" sz="1400" dirty="0" err="1" smtClean="0"/>
              <a:t>seperate</a:t>
            </a:r>
            <a:r>
              <a:rPr lang="de-DE" sz="1400" dirty="0" smtClean="0"/>
              <a:t> </a:t>
            </a:r>
            <a:br>
              <a:rPr lang="de-DE" sz="1400" dirty="0" smtClean="0"/>
            </a:br>
            <a:r>
              <a:rPr lang="de-DE" sz="1400" dirty="0" err="1" smtClean="0"/>
              <a:t>layers</a:t>
            </a:r>
            <a:endParaRPr lang="de-DE" sz="1400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1400" dirty="0" err="1"/>
              <a:t>L</a:t>
            </a:r>
            <a:r>
              <a:rPr lang="de-DE" sz="1400" dirty="0" err="1" smtClean="0"/>
              <a:t>ayers</a:t>
            </a:r>
            <a:r>
              <a:rPr lang="de-DE" sz="1400" dirty="0" smtClean="0"/>
              <a:t> </a:t>
            </a:r>
            <a:r>
              <a:rPr lang="de-DE" sz="1400" dirty="0" err="1" smtClean="0"/>
              <a:t>are</a:t>
            </a:r>
            <a:r>
              <a:rPr lang="de-DE" sz="1400" dirty="0" smtClean="0"/>
              <a:t> </a:t>
            </a:r>
            <a:br>
              <a:rPr lang="de-DE" sz="1400" dirty="0" smtClean="0"/>
            </a:br>
            <a:r>
              <a:rPr lang="de-DE" sz="1400" dirty="0" err="1" smtClean="0"/>
              <a:t>unified</a:t>
            </a:r>
            <a:r>
              <a:rPr lang="de-DE" sz="1400" dirty="0" smtClean="0"/>
              <a:t> </a:t>
            </a:r>
            <a:r>
              <a:rPr lang="de-DE" sz="1400" dirty="0" err="1" smtClean="0"/>
              <a:t>to</a:t>
            </a:r>
            <a:r>
              <a:rPr lang="de-DE" sz="1400" dirty="0" smtClean="0"/>
              <a:t> </a:t>
            </a:r>
            <a:r>
              <a:rPr lang="de-DE" sz="1400" dirty="0" err="1" smtClean="0"/>
              <a:t>one</a:t>
            </a:r>
            <a:r>
              <a:rPr lang="de-DE" sz="1400" dirty="0" smtClean="0"/>
              <a:t> </a:t>
            </a:r>
            <a:br>
              <a:rPr lang="de-DE" sz="1400" dirty="0" smtClean="0"/>
            </a:br>
            <a:r>
              <a:rPr lang="de-DE" sz="1400" dirty="0" err="1" smtClean="0"/>
              <a:t>consistent</a:t>
            </a:r>
            <a:r>
              <a:rPr lang="de-DE" sz="1400" dirty="0" smtClean="0"/>
              <a:t> FS </a:t>
            </a:r>
            <a:r>
              <a:rPr lang="de-DE" sz="1400" dirty="0" err="1" smtClean="0"/>
              <a:t>view</a:t>
            </a:r>
            <a:endParaRPr lang="de-DE" sz="1400" dirty="0"/>
          </a:p>
        </p:txBody>
      </p:sp>
      <p:grpSp>
        <p:nvGrpSpPr>
          <p:cNvPr id="24" name="Gruppieren 23"/>
          <p:cNvGrpSpPr/>
          <p:nvPr/>
        </p:nvGrpSpPr>
        <p:grpSpPr>
          <a:xfrm>
            <a:off x="149575" y="1501167"/>
            <a:ext cx="7197297" cy="2972960"/>
            <a:chOff x="198800" y="1574319"/>
            <a:chExt cx="7197297" cy="2972960"/>
          </a:xfrm>
        </p:grpSpPr>
        <p:sp>
          <p:nvSpPr>
            <p:cNvPr id="17" name="Rechteck 16"/>
            <p:cNvSpPr/>
            <p:nvPr/>
          </p:nvSpPr>
          <p:spPr>
            <a:xfrm>
              <a:off x="3738497" y="3053443"/>
              <a:ext cx="3657600" cy="149383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cxnSp>
          <p:nvCxnSpPr>
            <p:cNvPr id="18" name="Gerader Verbinder 17"/>
            <p:cNvCxnSpPr/>
            <p:nvPr/>
          </p:nvCxnSpPr>
          <p:spPr>
            <a:xfrm>
              <a:off x="2808514" y="1796143"/>
              <a:ext cx="929983" cy="1257300"/>
            </a:xfrm>
            <a:prstGeom prst="line">
              <a:avLst/>
            </a:prstGeom>
            <a:ln w="31750" cmpd="sng">
              <a:solidFill>
                <a:srgbClr val="FF0000"/>
              </a:solidFill>
              <a:headEnd w="lg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feld 18"/>
            <p:cNvSpPr txBox="1"/>
            <p:nvPr/>
          </p:nvSpPr>
          <p:spPr>
            <a:xfrm>
              <a:off x="815661" y="1574319"/>
              <a:ext cx="1992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Containerization</a:t>
              </a:r>
              <a:endParaRPr lang="de-DE" b="1" dirty="0"/>
            </a:p>
          </p:txBody>
        </p:sp>
        <p:sp>
          <p:nvSpPr>
            <p:cNvPr id="8" name="Rechteck 7"/>
            <p:cNvSpPr/>
            <p:nvPr/>
          </p:nvSpPr>
          <p:spPr>
            <a:xfrm>
              <a:off x="198800" y="1921050"/>
              <a:ext cx="284915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400" dirty="0" smtClean="0"/>
                <a:t>Docker </a:t>
              </a:r>
              <a:r>
                <a:rPr lang="de-DE" sz="1400" dirty="0" err="1" smtClean="0"/>
                <a:t>currently</a:t>
              </a:r>
              <a:r>
                <a:rPr lang="de-DE" sz="1400" dirty="0" smtClean="0"/>
                <a:t> </a:t>
              </a:r>
              <a:r>
                <a:rPr lang="de-DE" sz="1400" dirty="0" err="1" smtClean="0"/>
                <a:t>supports</a:t>
              </a:r>
              <a:r>
                <a:rPr lang="de-DE" sz="1400" dirty="0" smtClean="0"/>
                <a:t> </a:t>
              </a:r>
              <a:r>
                <a:rPr lang="de-DE" sz="1400" dirty="0" err="1" smtClean="0"/>
                <a:t>Libcontainer</a:t>
              </a:r>
              <a:r>
                <a:rPr lang="de-DE" sz="1400" dirty="0" smtClean="0"/>
                <a:t>, LXC </a:t>
              </a:r>
              <a:r>
                <a:rPr lang="de-DE" sz="1400" dirty="0" err="1" smtClean="0"/>
                <a:t>and</a:t>
              </a:r>
              <a:r>
                <a:rPr lang="de-DE" sz="1400" dirty="0" smtClean="0"/>
                <a:t> OCI</a:t>
              </a:r>
            </a:p>
            <a:p>
              <a:r>
                <a:rPr lang="de-DE" sz="1400" dirty="0" smtClean="0"/>
                <a:t>(</a:t>
              </a:r>
              <a:r>
                <a:rPr lang="de-DE" sz="1400" dirty="0" smtClean="0">
                  <a:hlinkClick r:id="rId3"/>
                </a:rPr>
                <a:t>https</a:t>
              </a:r>
              <a:r>
                <a:rPr lang="de-DE" sz="1400" dirty="0">
                  <a:hlinkClick r:id="rId3"/>
                </a:rPr>
                <a:t>://www.opencontainers.org</a:t>
              </a:r>
              <a:r>
                <a:rPr lang="de-DE" sz="1400" dirty="0" smtClean="0"/>
                <a:t>)</a:t>
              </a:r>
              <a:endParaRPr lang="de-DE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589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0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22" name="think-cell Folie" r:id="rId5" imgW="290" imgH="290" progId="TCLayout.ActiveDocument.1">
                  <p:embed/>
                </p:oleObj>
              </mc:Choice>
              <mc:Fallback>
                <p:oleObj name="think-cell Folie" r:id="rId5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Rechteck 48"/>
          <p:cNvSpPr/>
          <p:nvPr/>
        </p:nvSpPr>
        <p:spPr>
          <a:xfrm>
            <a:off x="1522056" y="1339531"/>
            <a:ext cx="3704812" cy="35334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" name="Rechteck 3"/>
          <p:cNvSpPr/>
          <p:nvPr/>
        </p:nvSpPr>
        <p:spPr>
          <a:xfrm>
            <a:off x="6349803" y="1339531"/>
            <a:ext cx="3413318" cy="3929155"/>
          </a:xfrm>
          <a:prstGeom prst="rect">
            <a:avLst/>
          </a:prstGeom>
          <a:solidFill>
            <a:srgbClr val="CCFFCC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Docker: Images </a:t>
            </a:r>
            <a:r>
              <a:rPr lang="de-DE" dirty="0" err="1" smtClean="0"/>
              <a:t>and</a:t>
            </a:r>
            <a:r>
              <a:rPr lang="de-DE" dirty="0" smtClean="0"/>
              <a:t> Containers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8</a:t>
            </a:fld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1740479" y="3739928"/>
            <a:ext cx="3387689" cy="95027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b="1" dirty="0" smtClean="0"/>
              <a:t>Base Image</a:t>
            </a:r>
            <a:br>
              <a:rPr lang="de-DE" b="1" dirty="0" smtClean="0"/>
            </a:br>
            <a:r>
              <a:rPr lang="de-DE" dirty="0" smtClean="0"/>
              <a:t>(e.g. Ubuntu)</a:t>
            </a:r>
          </a:p>
        </p:txBody>
      </p:sp>
      <p:sp>
        <p:nvSpPr>
          <p:cNvPr id="10" name="Rechteck 9"/>
          <p:cNvSpPr/>
          <p:nvPr/>
        </p:nvSpPr>
        <p:spPr>
          <a:xfrm>
            <a:off x="1740479" y="2358046"/>
            <a:ext cx="3376671" cy="121457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b="1" dirty="0" err="1" smtClean="0"/>
              <a:t>Derived</a:t>
            </a:r>
            <a:r>
              <a:rPr lang="de-DE" b="1" dirty="0" smtClean="0"/>
              <a:t/>
            </a:r>
            <a:br>
              <a:rPr lang="de-DE" b="1" dirty="0" smtClean="0"/>
            </a:br>
            <a:r>
              <a:rPr lang="de-DE" b="1" dirty="0" smtClean="0"/>
              <a:t>Images &lt;I1&gt;</a:t>
            </a:r>
            <a:endParaRPr lang="de-DE" dirty="0" smtClean="0"/>
          </a:p>
        </p:txBody>
      </p:sp>
      <p:sp>
        <p:nvSpPr>
          <p:cNvPr id="9" name="Rechteck 8"/>
          <p:cNvSpPr/>
          <p:nvPr/>
        </p:nvSpPr>
        <p:spPr>
          <a:xfrm>
            <a:off x="3241201" y="3817591"/>
            <a:ext cx="1791189" cy="39247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Filesystem</a:t>
            </a:r>
          </a:p>
        </p:txBody>
      </p:sp>
      <p:cxnSp>
        <p:nvCxnSpPr>
          <p:cNvPr id="17" name="Gerader Verbinder 16"/>
          <p:cNvCxnSpPr>
            <a:stCxn id="10" idx="2"/>
            <a:endCxn id="8" idx="0"/>
          </p:cNvCxnSpPr>
          <p:nvPr/>
        </p:nvCxnSpPr>
        <p:spPr>
          <a:xfrm>
            <a:off x="3428815" y="3572619"/>
            <a:ext cx="5509" cy="167309"/>
          </a:xfrm>
          <a:prstGeom prst="line">
            <a:avLst/>
          </a:prstGeom>
          <a:ln w="31750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/>
          <p:cNvCxnSpPr/>
          <p:nvPr/>
        </p:nvCxnSpPr>
        <p:spPr>
          <a:xfrm>
            <a:off x="4848714" y="2134139"/>
            <a:ext cx="1" cy="244459"/>
          </a:xfrm>
          <a:prstGeom prst="line">
            <a:avLst/>
          </a:prstGeom>
          <a:ln w="31750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/>
          <p:cNvCxnSpPr/>
          <p:nvPr/>
        </p:nvCxnSpPr>
        <p:spPr>
          <a:xfrm>
            <a:off x="4833586" y="2137363"/>
            <a:ext cx="517518" cy="4717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/>
          <p:nvPr/>
        </p:nvCxnSpPr>
        <p:spPr>
          <a:xfrm flipV="1">
            <a:off x="5125553" y="2536103"/>
            <a:ext cx="236865" cy="2692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/>
          <p:cNvCxnSpPr/>
          <p:nvPr/>
        </p:nvCxnSpPr>
        <p:spPr>
          <a:xfrm flipH="1" flipV="1">
            <a:off x="5343781" y="2128479"/>
            <a:ext cx="5977" cy="407624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hteck 32"/>
          <p:cNvSpPr/>
          <p:nvPr/>
        </p:nvSpPr>
        <p:spPr>
          <a:xfrm>
            <a:off x="6466716" y="1813651"/>
            <a:ext cx="3165778" cy="2511846"/>
          </a:xfrm>
          <a:prstGeom prst="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/>
              <a:t>Union Filesystem</a:t>
            </a:r>
            <a:endParaRPr lang="de-DE" dirty="0" smtClean="0"/>
          </a:p>
        </p:txBody>
      </p:sp>
      <p:sp>
        <p:nvSpPr>
          <p:cNvPr id="34" name="Rechteck 33"/>
          <p:cNvSpPr/>
          <p:nvPr/>
        </p:nvSpPr>
        <p:spPr>
          <a:xfrm>
            <a:off x="6601305" y="3719569"/>
            <a:ext cx="2825278" cy="47103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Distro</a:t>
            </a:r>
            <a:r>
              <a:rPr lang="de-DE" dirty="0" smtClean="0"/>
              <a:t> </a:t>
            </a:r>
            <a:r>
              <a:rPr lang="de-DE" dirty="0" err="1" smtClean="0"/>
              <a:t>libs</a:t>
            </a:r>
            <a:r>
              <a:rPr lang="de-DE" dirty="0"/>
              <a:t> </a:t>
            </a:r>
            <a:r>
              <a:rPr lang="de-DE" dirty="0" smtClean="0"/>
              <a:t>+ </a:t>
            </a:r>
            <a:r>
              <a:rPr lang="de-DE" dirty="0" err="1" smtClean="0"/>
              <a:t>files</a:t>
            </a:r>
            <a:endParaRPr lang="de-DE" dirty="0" smtClean="0"/>
          </a:p>
        </p:txBody>
      </p:sp>
      <p:sp>
        <p:nvSpPr>
          <p:cNvPr id="35" name="Rechteck 34"/>
          <p:cNvSpPr/>
          <p:nvPr/>
        </p:nvSpPr>
        <p:spPr>
          <a:xfrm>
            <a:off x="6601305" y="3357638"/>
            <a:ext cx="2828858" cy="3619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36" name="Gleichschenkliges Dreieck 35"/>
          <p:cNvSpPr/>
          <p:nvPr/>
        </p:nvSpPr>
        <p:spPr>
          <a:xfrm>
            <a:off x="7903637" y="3428603"/>
            <a:ext cx="220613" cy="223166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7" name="Rechteck 36"/>
          <p:cNvSpPr/>
          <p:nvPr/>
        </p:nvSpPr>
        <p:spPr>
          <a:xfrm>
            <a:off x="6597725" y="2819015"/>
            <a:ext cx="2828858" cy="3619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38" name="Gleichschenkliges Dreieck 37"/>
          <p:cNvSpPr/>
          <p:nvPr/>
        </p:nvSpPr>
        <p:spPr>
          <a:xfrm>
            <a:off x="7900057" y="2889980"/>
            <a:ext cx="220613" cy="223166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39" name="Gerader Verbinder 38"/>
          <p:cNvCxnSpPr>
            <a:stCxn id="35" idx="0"/>
            <a:endCxn id="37" idx="2"/>
          </p:cNvCxnSpPr>
          <p:nvPr/>
        </p:nvCxnSpPr>
        <p:spPr>
          <a:xfrm flipH="1" flipV="1">
            <a:off x="8012154" y="3180946"/>
            <a:ext cx="3580" cy="176692"/>
          </a:xfrm>
          <a:prstGeom prst="line">
            <a:avLst/>
          </a:prstGeom>
          <a:ln w="31750" cmpd="sng">
            <a:solidFill>
              <a:schemeClr val="bg1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hteck 40"/>
          <p:cNvSpPr/>
          <p:nvPr/>
        </p:nvSpPr>
        <p:spPr>
          <a:xfrm>
            <a:off x="6595934" y="2233918"/>
            <a:ext cx="2828858" cy="361931"/>
          </a:xfrm>
          <a:prstGeom prst="rect">
            <a:avLst/>
          </a:prstGeom>
          <a:solidFill>
            <a:srgbClr val="92D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Container State</a:t>
            </a:r>
          </a:p>
        </p:txBody>
      </p:sp>
      <p:cxnSp>
        <p:nvCxnSpPr>
          <p:cNvPr id="42" name="Gerader Verbinder 41"/>
          <p:cNvCxnSpPr/>
          <p:nvPr/>
        </p:nvCxnSpPr>
        <p:spPr>
          <a:xfrm flipH="1" flipV="1">
            <a:off x="7979011" y="2584309"/>
            <a:ext cx="3580" cy="176692"/>
          </a:xfrm>
          <a:prstGeom prst="line">
            <a:avLst/>
          </a:prstGeom>
          <a:ln w="31750" cmpd="sng">
            <a:solidFill>
              <a:schemeClr val="bg1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hteck 43"/>
          <p:cNvSpPr/>
          <p:nvPr/>
        </p:nvSpPr>
        <p:spPr>
          <a:xfrm>
            <a:off x="6466715" y="4325497"/>
            <a:ext cx="3165779" cy="399436"/>
          </a:xfrm>
          <a:prstGeom prst="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/>
              <a:t>Container Information</a:t>
            </a:r>
            <a:endParaRPr lang="de-DE" dirty="0" smtClean="0"/>
          </a:p>
        </p:txBody>
      </p:sp>
      <p:sp>
        <p:nvSpPr>
          <p:cNvPr id="43" name="Pfeil nach rechts 42"/>
          <p:cNvSpPr/>
          <p:nvPr/>
        </p:nvSpPr>
        <p:spPr>
          <a:xfrm>
            <a:off x="5239369" y="3967533"/>
            <a:ext cx="1120087" cy="323921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6" name="Pfeil nach rechts 45"/>
          <p:cNvSpPr/>
          <p:nvPr/>
        </p:nvSpPr>
        <p:spPr>
          <a:xfrm rot="10800000">
            <a:off x="5226868" y="2745670"/>
            <a:ext cx="1119355" cy="369741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44"/>
          <p:cNvSpPr txBox="1"/>
          <p:nvPr/>
        </p:nvSpPr>
        <p:spPr>
          <a:xfrm>
            <a:off x="5506348" y="3712128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run</a:t>
            </a:r>
            <a:endParaRPr lang="de-DE" dirty="0"/>
          </a:p>
        </p:txBody>
      </p:sp>
      <p:sp>
        <p:nvSpPr>
          <p:cNvPr id="48" name="Textfeld 47"/>
          <p:cNvSpPr txBox="1"/>
          <p:nvPr/>
        </p:nvSpPr>
        <p:spPr>
          <a:xfrm>
            <a:off x="5392462" y="2458778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commit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7417893" y="1378426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Container</a:t>
            </a:r>
            <a:endParaRPr lang="de-DE" dirty="0"/>
          </a:p>
        </p:txBody>
      </p:sp>
      <p:sp>
        <p:nvSpPr>
          <p:cNvPr id="14" name="Geschweifte Klammer rechts 13"/>
          <p:cNvSpPr/>
          <p:nvPr/>
        </p:nvSpPr>
        <p:spPr>
          <a:xfrm>
            <a:off x="9494220" y="2818154"/>
            <a:ext cx="729232" cy="1355014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eschweifte Klammer rechts 39"/>
          <p:cNvSpPr/>
          <p:nvPr/>
        </p:nvSpPr>
        <p:spPr>
          <a:xfrm>
            <a:off x="9502356" y="2182189"/>
            <a:ext cx="729232" cy="490466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0231588" y="3300571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r</a:t>
            </a:r>
            <a:r>
              <a:rPr lang="de-DE" dirty="0" err="1" smtClean="0"/>
              <a:t>ead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/>
          </a:p>
        </p:txBody>
      </p:sp>
      <p:sp>
        <p:nvSpPr>
          <p:cNvPr id="47" name="Textfeld 46"/>
          <p:cNvSpPr txBox="1"/>
          <p:nvPr/>
        </p:nvSpPr>
        <p:spPr>
          <a:xfrm>
            <a:off x="10231588" y="2208736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read</a:t>
            </a:r>
            <a:r>
              <a:rPr lang="de-DE" dirty="0" smtClean="0"/>
              <a:t> / </a:t>
            </a:r>
            <a:r>
              <a:rPr lang="de-DE" dirty="0" err="1" smtClean="0"/>
              <a:t>write</a:t>
            </a:r>
            <a:endParaRPr lang="de-DE" dirty="0"/>
          </a:p>
        </p:txBody>
      </p:sp>
      <p:sp>
        <p:nvSpPr>
          <p:cNvPr id="50" name="Textfeld 49"/>
          <p:cNvSpPr txBox="1"/>
          <p:nvPr/>
        </p:nvSpPr>
        <p:spPr>
          <a:xfrm>
            <a:off x="2723420" y="137842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Images</a:t>
            </a:r>
            <a:endParaRPr lang="de-DE" dirty="0"/>
          </a:p>
        </p:txBody>
      </p:sp>
      <p:sp>
        <p:nvSpPr>
          <p:cNvPr id="51" name="Rechteck 50"/>
          <p:cNvSpPr/>
          <p:nvPr/>
        </p:nvSpPr>
        <p:spPr>
          <a:xfrm>
            <a:off x="3241201" y="4243422"/>
            <a:ext cx="1791189" cy="3700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Configuration</a:t>
            </a:r>
            <a:endParaRPr lang="de-DE" dirty="0" smtClean="0"/>
          </a:p>
        </p:txBody>
      </p:sp>
      <p:sp>
        <p:nvSpPr>
          <p:cNvPr id="59" name="Rechteck 58"/>
          <p:cNvSpPr/>
          <p:nvPr/>
        </p:nvSpPr>
        <p:spPr>
          <a:xfrm>
            <a:off x="3241201" y="2737166"/>
            <a:ext cx="1801827" cy="39247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 Filesystem</a:t>
            </a:r>
          </a:p>
        </p:txBody>
      </p:sp>
      <p:sp>
        <p:nvSpPr>
          <p:cNvPr id="60" name="Rechteck 59"/>
          <p:cNvSpPr/>
          <p:nvPr/>
        </p:nvSpPr>
        <p:spPr>
          <a:xfrm>
            <a:off x="3241201" y="3162997"/>
            <a:ext cx="1801827" cy="3700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   </a:t>
            </a:r>
            <a:r>
              <a:rPr lang="de-DE" dirty="0" err="1" smtClean="0"/>
              <a:t>Configuration</a:t>
            </a:r>
            <a:endParaRPr lang="de-DE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3664703" y="2368953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Layer: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Gleichschenkliges Dreieck 10"/>
          <p:cNvSpPr/>
          <p:nvPr/>
        </p:nvSpPr>
        <p:spPr>
          <a:xfrm>
            <a:off x="3331971" y="2818154"/>
            <a:ext cx="220613" cy="223166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7" name="Gleichschenkliges Dreieck 66"/>
          <p:cNvSpPr/>
          <p:nvPr/>
        </p:nvSpPr>
        <p:spPr>
          <a:xfrm>
            <a:off x="3318507" y="3234023"/>
            <a:ext cx="220613" cy="223166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9" name="Rechteck 68"/>
          <p:cNvSpPr/>
          <p:nvPr/>
        </p:nvSpPr>
        <p:spPr>
          <a:xfrm>
            <a:off x="6466715" y="4726093"/>
            <a:ext cx="3165779" cy="399436"/>
          </a:xfrm>
          <a:prstGeom prst="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err="1" smtClean="0"/>
              <a:t>Entrypoint</a:t>
            </a:r>
            <a:r>
              <a:rPr lang="de-DE" b="1" dirty="0" smtClean="0"/>
              <a:t> </a:t>
            </a:r>
            <a:r>
              <a:rPr lang="de-DE" b="1" dirty="0" err="1" smtClean="0"/>
              <a:t>Process</a:t>
            </a:r>
            <a:endParaRPr lang="de-DE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1852250" y="5334579"/>
            <a:ext cx="3070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Resting</a:t>
            </a:r>
            <a:r>
              <a:rPr lang="de-DE" b="1" dirty="0" smtClean="0"/>
              <a:t> </a:t>
            </a:r>
            <a:r>
              <a:rPr lang="de-DE" b="1" dirty="0" err="1" smtClean="0"/>
              <a:t>and</a:t>
            </a:r>
            <a:r>
              <a:rPr lang="de-DE" b="1" dirty="0" smtClean="0"/>
              <a:t> transportable</a:t>
            </a:r>
          </a:p>
          <a:p>
            <a:r>
              <a:rPr lang="de-DE" dirty="0" smtClean="0"/>
              <a:t>Docker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fetches</a:t>
            </a:r>
            <a:r>
              <a:rPr lang="de-DE" dirty="0" smtClean="0"/>
              <a:t> </a:t>
            </a:r>
            <a:r>
              <a:rPr lang="de-DE" dirty="0" err="1" smtClean="0"/>
              <a:t>layers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endParaRPr lang="de-DE" dirty="0" smtClean="0"/>
          </a:p>
          <a:p>
            <a:r>
              <a:rPr lang="de-DE" dirty="0" err="1" smtClean="0"/>
              <a:t>does</a:t>
            </a:r>
            <a:r>
              <a:rPr lang="de-DE" dirty="0" smtClean="0"/>
              <a:t> not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local</a:t>
            </a:r>
            <a:endParaRPr lang="de-DE" dirty="0"/>
          </a:p>
        </p:txBody>
      </p:sp>
      <p:sp>
        <p:nvSpPr>
          <p:cNvPr id="71" name="Textfeld 70"/>
          <p:cNvSpPr txBox="1"/>
          <p:nvPr/>
        </p:nvSpPr>
        <p:spPr>
          <a:xfrm>
            <a:off x="6146033" y="5334579"/>
            <a:ext cx="3820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 smtClean="0"/>
              <a:t>Running</a:t>
            </a:r>
            <a:endParaRPr lang="de-DE" b="1" dirty="0" smtClean="0"/>
          </a:p>
          <a:p>
            <a:pPr algn="ctr"/>
            <a:r>
              <a:rPr lang="de-DE" dirty="0" smtClean="0"/>
              <a:t>Container </a:t>
            </a:r>
            <a:r>
              <a:rPr lang="de-DE" dirty="0" err="1" smtClean="0"/>
              <a:t>runs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entrypoint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runs</a:t>
            </a:r>
            <a:r>
              <a:rPr lang="de-DE" dirty="0" smtClean="0"/>
              <a:t> in </a:t>
            </a:r>
            <a:r>
              <a:rPr lang="de-DE" dirty="0" err="1" smtClean="0"/>
              <a:t>foreground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196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hub.docker.com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Public </a:t>
            </a:r>
            <a:r>
              <a:rPr lang="de-DE" dirty="0"/>
              <a:t>R</a:t>
            </a:r>
            <a:r>
              <a:rPr lang="de-DE" dirty="0" smtClean="0"/>
              <a:t>epository </a:t>
            </a:r>
            <a:r>
              <a:rPr lang="de-DE" dirty="0" err="1" smtClean="0"/>
              <a:t>for</a:t>
            </a:r>
            <a:r>
              <a:rPr lang="de-DE" dirty="0" smtClean="0"/>
              <a:t> Docker Images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9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700" y="1512700"/>
            <a:ext cx="7275866" cy="503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85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937</TotalTime>
  <Words>1317</Words>
  <Application>Microsoft Macintosh PowerPoint</Application>
  <PresentationFormat>Widescreen</PresentationFormat>
  <Paragraphs>308</Paragraphs>
  <Slides>30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41" baseType="lpstr">
      <vt:lpstr>Arial Narrow</vt:lpstr>
      <vt:lpstr>Calibri</vt:lpstr>
      <vt:lpstr>Cambria Math</vt:lpstr>
      <vt:lpstr>Courier New</vt:lpstr>
      <vt:lpstr>Lucida Grande</vt:lpstr>
      <vt:lpstr>Mangal</vt:lpstr>
      <vt:lpstr>Source Code Pro</vt:lpstr>
      <vt:lpstr>Wingdings</vt:lpstr>
      <vt:lpstr>Arial</vt:lpstr>
      <vt:lpstr>qaware-folienmaster-1.01</vt:lpstr>
      <vt:lpstr>think-cell Folie</vt:lpstr>
      <vt:lpstr>PowerPoint Presentation</vt:lpstr>
      <vt:lpstr>PowerPoint Presentation</vt:lpstr>
      <vt:lpstr>The Cloud Native Stack</vt:lpstr>
      <vt:lpstr>Hardware vs. OS Virtualization</vt:lpstr>
      <vt:lpstr>Docker Basics</vt:lpstr>
      <vt:lpstr>Containerization with Docker</vt:lpstr>
      <vt:lpstr>Docker: Building Blocks</vt:lpstr>
      <vt:lpstr>Docker: Images and Containers</vt:lpstr>
      <vt:lpstr>hub.docker.com is the Public Repository for Docker Images</vt:lpstr>
      <vt:lpstr>Visualizing Image Layers with imagelayers.io </vt:lpstr>
      <vt:lpstr>Docker Architecture</vt:lpstr>
      <vt:lpstr>PowerPoint Presentation</vt:lpstr>
      <vt:lpstr>Docker Workflow</vt:lpstr>
      <vt:lpstr>Docker Workflow Overview</vt:lpstr>
      <vt:lpstr>A Typical Workflow</vt:lpstr>
      <vt:lpstr>Container Troubleshooting</vt:lpstr>
      <vt:lpstr>Writing Dockerfiles</vt:lpstr>
      <vt:lpstr>Building Images with a Dockerfile</vt:lpstr>
      <vt:lpstr>A Dockerfile can be Used to Build an Image</vt:lpstr>
      <vt:lpstr>Dockerfile Commands</vt:lpstr>
      <vt:lpstr>Unit Testing Containers</vt:lpstr>
      <vt:lpstr>Katacoda: A Guided Training Environment for Docker.</vt:lpstr>
      <vt:lpstr>https://github.com/veggiemonk/awesome-docker </vt:lpstr>
      <vt:lpstr>Docker Best Practices</vt:lpstr>
      <vt:lpstr>List of Best Practices</vt:lpstr>
      <vt:lpstr>A Docker Build must be repeatable</vt:lpstr>
      <vt:lpstr>Concatenate associated commands in the `RUN` command </vt:lpstr>
      <vt:lpstr>Remove temporary files</vt:lpstr>
      <vt:lpstr>Publish important Ports with `EXPOSE `</vt:lpstr>
      <vt:lpstr>Define Environment Variables </vt:lpstr>
    </vt:vector>
  </TitlesOfParts>
  <Company>QAware GmbH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523</cp:revision>
  <dcterms:created xsi:type="dcterms:W3CDTF">2014-10-08T07:51:16Z</dcterms:created>
  <dcterms:modified xsi:type="dcterms:W3CDTF">2016-10-24T18:24:47Z</dcterms:modified>
</cp:coreProperties>
</file>